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74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83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291" r:id="rId82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33CC"/>
    <a:srgbClr val="008000"/>
    <a:srgbClr val="FF5050"/>
    <a:srgbClr val="003300"/>
    <a:srgbClr val="9999FF"/>
    <a:srgbClr val="D0001D"/>
    <a:srgbClr val="DC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3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anv\skola\exjobb\Rapport\Cloc\Daniel_Statistik_Exjobb_Diagram03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anv\skola\exjobb\Rapport\Cloc\Daniel_Statistik_Exjobb_Diagram03.xls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Blad1!$I$5:$I$6</c:f>
              <c:strCache>
                <c:ptCount val="1"/>
                <c:pt idx="0">
                  <c:v>Code Old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Blad1!$I$7:$I$13</c:f>
              <c:numCache>
                <c:formatCode>General</c:formatCode>
                <c:ptCount val="7"/>
                <c:pt idx="0">
                  <c:v>74586</c:v>
                </c:pt>
                <c:pt idx="1">
                  <c:v>63381</c:v>
                </c:pt>
                <c:pt idx="2">
                  <c:v>47890</c:v>
                </c:pt>
                <c:pt idx="3">
                  <c:v>15136</c:v>
                </c:pt>
                <c:pt idx="4">
                  <c:v>1936</c:v>
                </c:pt>
                <c:pt idx="5">
                  <c:v>1479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C7-E142-B1B8-63DC5CF3BD1F}"/>
            </c:ext>
          </c:extLst>
        </c:ser>
        <c:ser>
          <c:idx val="1"/>
          <c:order val="1"/>
          <c:tx>
            <c:strRef>
              <c:f>Blad1!$J$5:$J$6</c:f>
              <c:strCache>
                <c:ptCount val="1"/>
                <c:pt idx="0">
                  <c:v>Code New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Blad1!$J$7:$J$13</c:f>
              <c:numCache>
                <c:formatCode>General</c:formatCode>
                <c:ptCount val="7"/>
                <c:pt idx="0">
                  <c:v>12944</c:v>
                </c:pt>
                <c:pt idx="1">
                  <c:v>155</c:v>
                </c:pt>
                <c:pt idx="2">
                  <c:v>5546</c:v>
                </c:pt>
                <c:pt idx="3">
                  <c:v>22216</c:v>
                </c:pt>
                <c:pt idx="4">
                  <c:v>2088</c:v>
                </c:pt>
                <c:pt idx="5">
                  <c:v>0</c:v>
                </c:pt>
                <c:pt idx="6">
                  <c:v>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C7-E142-B1B8-63DC5CF3B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797776"/>
        <c:axId val="160799552"/>
      </c:barChart>
      <c:catAx>
        <c:axId val="160797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0799552"/>
        <c:crosses val="autoZero"/>
        <c:auto val="1"/>
        <c:lblAlgn val="ctr"/>
        <c:lblOffset val="100"/>
        <c:noMultiLvlLbl val="0"/>
      </c:catAx>
      <c:valAx>
        <c:axId val="160799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0797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Blad1!$I$5:$I$6</c:f>
              <c:strCache>
                <c:ptCount val="1"/>
                <c:pt idx="0">
                  <c:v>Code Old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Blad1!$I$7:$I$13</c:f>
              <c:numCache>
                <c:formatCode>General</c:formatCode>
                <c:ptCount val="7"/>
                <c:pt idx="0">
                  <c:v>74586</c:v>
                </c:pt>
                <c:pt idx="1">
                  <c:v>63381</c:v>
                </c:pt>
                <c:pt idx="2">
                  <c:v>47890</c:v>
                </c:pt>
                <c:pt idx="3">
                  <c:v>15136</c:v>
                </c:pt>
                <c:pt idx="4">
                  <c:v>1936</c:v>
                </c:pt>
                <c:pt idx="5">
                  <c:v>1479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7-9043-9F90-3C1A4F0ECBF1}"/>
            </c:ext>
          </c:extLst>
        </c:ser>
        <c:ser>
          <c:idx val="1"/>
          <c:order val="1"/>
          <c:tx>
            <c:strRef>
              <c:f>Blad1!$J$5:$J$6</c:f>
              <c:strCache>
                <c:ptCount val="1"/>
                <c:pt idx="0">
                  <c:v>Code New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Blad1!$J$7:$J$13</c:f>
              <c:numCache>
                <c:formatCode>General</c:formatCode>
                <c:ptCount val="7"/>
                <c:pt idx="0">
                  <c:v>12944</c:v>
                </c:pt>
                <c:pt idx="1">
                  <c:v>155</c:v>
                </c:pt>
                <c:pt idx="2">
                  <c:v>5546</c:v>
                </c:pt>
                <c:pt idx="3">
                  <c:v>22216</c:v>
                </c:pt>
                <c:pt idx="4">
                  <c:v>2088</c:v>
                </c:pt>
                <c:pt idx="5">
                  <c:v>0</c:v>
                </c:pt>
                <c:pt idx="6">
                  <c:v>2838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37-9043-9F90-3C1A4F0ECBF1}"/>
            </c:ext>
          </c:extLst>
        </c:ser>
        <c:ser>
          <c:idx val="2"/>
          <c:order val="2"/>
          <c:tx>
            <c:strRef>
              <c:f>Blad1!$K$5:$K$6</c:f>
              <c:strCache>
                <c:ptCount val="1"/>
                <c:pt idx="0">
                  <c:v>Code Vendor</c:v>
                </c:pt>
              </c:strCache>
            </c:strRef>
          </c:tx>
          <c:invertIfNegative val="0"/>
          <c:cat>
            <c:strRef>
              <c:f>Blad1!$H$7:$H$13</c:f>
              <c:strCache>
                <c:ptCount val="7"/>
                <c:pt idx="0">
                  <c:v>XML</c:v>
                </c:pt>
                <c:pt idx="1">
                  <c:v>SQL</c:v>
                </c:pt>
                <c:pt idx="2">
                  <c:v>PHP</c:v>
                </c:pt>
                <c:pt idx="3">
                  <c:v>Javascript</c:v>
                </c:pt>
                <c:pt idx="4">
                  <c:v>CSS</c:v>
                </c:pt>
                <c:pt idx="5">
                  <c:v>HTML</c:v>
                </c:pt>
                <c:pt idx="6">
                  <c:v>PHTML</c:v>
                </c:pt>
              </c:strCache>
            </c:strRef>
          </c:cat>
          <c:val>
            <c:numRef>
              <c:f>Blad1!$K$7:$K$13</c:f>
              <c:numCache>
                <c:formatCode>General</c:formatCode>
                <c:ptCount val="7"/>
                <c:pt idx="0">
                  <c:v>14139</c:v>
                </c:pt>
                <c:pt idx="1">
                  <c:v>156</c:v>
                </c:pt>
                <c:pt idx="2">
                  <c:v>263620</c:v>
                </c:pt>
                <c:pt idx="3">
                  <c:v>23171</c:v>
                </c:pt>
                <c:pt idx="4">
                  <c:v>2562</c:v>
                </c:pt>
                <c:pt idx="5">
                  <c:v>31267</c:v>
                </c:pt>
                <c:pt idx="6">
                  <c:v>2983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37-9043-9F90-3C1A4F0EC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820272"/>
        <c:axId val="160823024"/>
      </c:barChart>
      <c:catAx>
        <c:axId val="160820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0823024"/>
        <c:crosses val="autoZero"/>
        <c:auto val="1"/>
        <c:lblAlgn val="ctr"/>
        <c:lblOffset val="100"/>
        <c:noMultiLvlLbl val="0"/>
      </c:catAx>
      <c:valAx>
        <c:axId val="160823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08202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C16443-126E-D242-B9B5-806E23F3EB4C}" type="datetimeFigureOut">
              <a:rPr lang="en-US" altLang="x-none"/>
              <a:pPr/>
              <a:t>9/21/18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4D7F36-86C2-B548-A0D7-FACAF82EB7A4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6CC135-8950-2D49-BF07-8A4DA515F1E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ext_universitet_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laim_höger_e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6289675"/>
            <a:ext cx="5626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420938"/>
            <a:ext cx="7772400" cy="1871662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0" indent="0" algn="ctr">
              <a:buFont typeface="Arial" charset="0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0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FA297E-FE6F-0143-B80D-4C6037CB693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136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97650" y="981075"/>
            <a:ext cx="2006600" cy="4962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574675" y="981075"/>
            <a:ext cx="5870575" cy="4962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CA57F-BC6E-0945-BBC4-A0CD27C6173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84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Rubrik, text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74126F-294B-9340-8125-5E67A40D214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9619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ubrik, text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213" y="981075"/>
            <a:ext cx="7920037" cy="1025525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2"/>
          </p:nvPr>
        </p:nvSpPr>
        <p:spPr>
          <a:xfrm>
            <a:off x="4665663" y="21336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3"/>
          </p:nvPr>
        </p:nvSpPr>
        <p:spPr>
          <a:xfrm>
            <a:off x="4665663" y="4114800"/>
            <a:ext cx="3938587" cy="18288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AD3115-0645-F94E-B8E5-3CE3574599F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868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82DE14-0267-5B47-8712-AF8DF55B216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041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119BFA-C3F2-0348-B9DA-84850890F3A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09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574675" y="2133600"/>
            <a:ext cx="3938588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65663" y="2133600"/>
            <a:ext cx="3938587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28DA2D-1558-B746-BEAD-E493AB87981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369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0A80BA-3281-E749-989C-2DD79BC9637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642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857FAD-5835-874A-B858-0B7603C40C5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40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74D112-BBE3-E84A-876E-BD27B119E18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64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64E31E-971F-2547-BC97-BC796B76B31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029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D281E5-9851-E249-BD81-0DDF41B6563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481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3"/>
          <p:cNvPicPr>
            <a:picLocks noChangeAspect="1" noChangeArrowheads="1"/>
          </p:cNvPicPr>
          <p:nvPr/>
        </p:nvPicPr>
        <p:blipFill>
          <a:blip r:embed="rId15">
            <a:lum bright="46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4"/>
          <a:stretch>
            <a:fillRect/>
          </a:stretch>
        </p:blipFill>
        <p:spPr bwMode="auto">
          <a:xfrm>
            <a:off x="0" y="0"/>
            <a:ext cx="91440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981075"/>
            <a:ext cx="7920037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5" y="2133600"/>
            <a:ext cx="80295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x-none"/>
              <a:t>Klicka här för att ändra format på bakgrundstexten</a:t>
            </a:r>
          </a:p>
          <a:p>
            <a:pPr lvl="1"/>
            <a:r>
              <a:rPr lang="sv-SE" altLang="x-none"/>
              <a:t>Nivå två</a:t>
            </a:r>
          </a:p>
          <a:p>
            <a:pPr lvl="2"/>
            <a:r>
              <a:rPr lang="sv-SE" altLang="x-none"/>
              <a:t>Nivå tre</a:t>
            </a:r>
          </a:p>
          <a:p>
            <a:pPr lvl="3"/>
            <a:r>
              <a:rPr lang="sv-SE" altLang="x-none"/>
              <a:t>Nivå fyra</a:t>
            </a:r>
          </a:p>
          <a:p>
            <a:pPr lvl="4"/>
            <a:r>
              <a:rPr lang="sv-SE" altLang="x-none"/>
              <a:t>Nivå fem</a:t>
            </a:r>
          </a:p>
        </p:txBody>
      </p:sp>
      <p:pic>
        <p:nvPicPr>
          <p:cNvPr id="1029" name="Picture 19" descr="Text_universitet_e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3633787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0" descr="Claim_höger_e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7"/>
          <a:stretch>
            <a:fillRect/>
          </a:stretch>
        </p:blipFill>
        <p:spPr bwMode="auto">
          <a:xfrm>
            <a:off x="8532813" y="6289675"/>
            <a:ext cx="61118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ChangeArrowheads="1"/>
          </p:cNvSpPr>
          <p:nvPr/>
        </p:nvSpPr>
        <p:spPr bwMode="auto">
          <a:xfrm>
            <a:off x="0" y="1268413"/>
            <a:ext cx="468313" cy="431800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72225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 Black" charset="0"/>
              </a:defRPr>
            </a:lvl1pPr>
          </a:lstStyle>
          <a:p>
            <a:fld id="{4CD8D2B5-53ED-114D-8D40-1F560FCD378E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refactoring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3" y="1700213"/>
            <a:ext cx="7772400" cy="1871662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Software Engineering D7032E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sz="3200" dirty="0">
                <a:ea typeface="ＭＳ Ｐゴシック" charset="-128"/>
              </a:rPr>
              <a:t>Lecture 8: Refactoring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31913" y="3284538"/>
            <a:ext cx="6400800" cy="9144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Teacher: Josef Hallberg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52699D3-9583-6B4B-A725-E6C8631F22A5}" type="slidenum">
              <a:rPr lang="en-US" altLang="x-none" sz="1400">
                <a:latin typeface="Arial Black" charset="0"/>
              </a:rPr>
              <a:pPr eaLnBrk="1" hangingPunct="1"/>
              <a:t>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Re-engineering Steps</a:t>
            </a:r>
          </a:p>
        </p:txBody>
      </p:sp>
      <p:sp>
        <p:nvSpPr>
          <p:cNvPr id="3686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1. Reverse engineering </a:t>
            </a:r>
          </a:p>
          <a:p>
            <a:pPr lvl="1"/>
            <a:r>
              <a:rPr lang="en-US" altLang="x-none">
                <a:ea typeface="ＭＳ Ｐゴシック" charset="-128"/>
              </a:rPr>
              <a:t>Analyze components and their relationships. </a:t>
            </a:r>
          </a:p>
          <a:p>
            <a:pPr lvl="1"/>
            <a:r>
              <a:rPr lang="en-GB" altLang="x-none">
                <a:ea typeface="ＭＳ Ｐゴシック" charset="-128"/>
              </a:rPr>
              <a:t>Creates a description of the system</a:t>
            </a:r>
            <a:endParaRPr lang="en-US" altLang="x-none">
              <a:ea typeface="ＭＳ Ｐゴシック" charset="-128"/>
            </a:endParaRPr>
          </a:p>
          <a:p>
            <a:pPr lvl="1"/>
            <a:r>
              <a:rPr lang="en-US" altLang="x-none">
                <a:ea typeface="ＭＳ Ｐゴシック" charset="-128"/>
              </a:rPr>
              <a:t>The more complex a program is the harder it is to reverse engineer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Re-engineering Steps</a:t>
            </a:r>
          </a:p>
        </p:txBody>
      </p:sp>
      <p:sp>
        <p:nvSpPr>
          <p:cNvPr id="3789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2. Refactoring/Restructuring</a:t>
            </a:r>
          </a:p>
          <a:p>
            <a:pPr lvl="1"/>
            <a:r>
              <a:rPr lang="en-US" altLang="x-none">
                <a:ea typeface="ＭＳ Ｐゴシック" charset="-128"/>
              </a:rPr>
              <a:t>(x - 1) * (x + 1) = x^2 - 1</a:t>
            </a:r>
          </a:p>
          <a:p>
            <a:pPr lvl="1"/>
            <a:r>
              <a:rPr lang="en-US" altLang="x-none">
                <a:ea typeface="ＭＳ Ｐゴシック" charset="-128"/>
              </a:rPr>
              <a:t>Does not change the external behavior</a:t>
            </a:r>
          </a:p>
          <a:p>
            <a:pPr lvl="1"/>
            <a:r>
              <a:rPr lang="en-US" altLang="x-none">
                <a:ea typeface="ＭＳ Ｐゴシック" charset="-128"/>
              </a:rPr>
              <a:t>Not same as Rewriting</a:t>
            </a:r>
          </a:p>
          <a:p>
            <a:pPr lvl="2"/>
            <a:r>
              <a:rPr lang="en-US" altLang="x-none">
                <a:ea typeface="ＭＳ Ｐゴシック" charset="-128"/>
              </a:rPr>
              <a:t>Rewriting changes the behavior</a:t>
            </a:r>
          </a:p>
          <a:p>
            <a:pPr lvl="1"/>
            <a:r>
              <a:rPr lang="en-US" altLang="x-none">
                <a:ea typeface="ＭＳ Ｐゴシック" charset="-128"/>
              </a:rPr>
              <a:t>Improve the design of the code after it has been written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Re-engineering Steps</a:t>
            </a:r>
          </a:p>
        </p:txBody>
      </p:sp>
      <p:sp>
        <p:nvSpPr>
          <p:cNvPr id="3891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3. Forward engineering</a:t>
            </a:r>
          </a:p>
          <a:p>
            <a:pPr lvl="1"/>
            <a:r>
              <a:rPr lang="en-US" altLang="x-none">
                <a:ea typeface="ＭＳ Ｐゴシック" charset="-128"/>
              </a:rPr>
              <a:t>Move from abstract or high implementation-independent design to a physical implementation of a system</a:t>
            </a:r>
          </a:p>
          <a:p>
            <a:pPr lvl="1"/>
            <a:r>
              <a:rPr lang="en-US" altLang="x-none">
                <a:ea typeface="ＭＳ Ｐゴシック" charset="-128"/>
              </a:rPr>
              <a:t>This is the traditional way of designing systems</a:t>
            </a:r>
          </a:p>
          <a:p>
            <a:pPr lvl="2"/>
            <a:r>
              <a:rPr lang="en-US" altLang="x-none">
                <a:ea typeface="ＭＳ Ｐゴシック" charset="-128"/>
              </a:rPr>
              <a:t>You know this stuff by now… ;)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 sz="3200">
                <a:ea typeface="ＭＳ Ｐゴシック" charset="-128"/>
              </a:rPr>
              <a:t>Re-engineering: Different levels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sv-SE" sz="2400" dirty="0"/>
              <a:t>Source </a:t>
            </a:r>
            <a:r>
              <a:rPr lang="sv-SE" sz="2400" dirty="0" err="1"/>
              <a:t>Code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sv-SE" sz="2000" dirty="0"/>
              <a:t>Change </a:t>
            </a:r>
            <a:r>
              <a:rPr lang="sv-SE" sz="2000" dirty="0" err="1"/>
              <a:t>structure</a:t>
            </a:r>
            <a:endParaRPr lang="sv-SE" sz="2000" dirty="0"/>
          </a:p>
          <a:p>
            <a:pPr lvl="1">
              <a:defRPr/>
            </a:pPr>
            <a:r>
              <a:rPr lang="sv-SE" sz="2000" dirty="0" err="1"/>
              <a:t>Improve</a:t>
            </a:r>
            <a:r>
              <a:rPr lang="sv-SE" sz="2000" dirty="0"/>
              <a:t> </a:t>
            </a:r>
            <a:r>
              <a:rPr lang="sv-SE" sz="2000" dirty="0" err="1"/>
              <a:t>algorithms</a:t>
            </a:r>
            <a:endParaRPr lang="sv-SE" sz="2000" dirty="0"/>
          </a:p>
          <a:p>
            <a:pPr lvl="1">
              <a:defRPr/>
            </a:pPr>
            <a:r>
              <a:rPr lang="sv-SE" sz="2000" dirty="0"/>
              <a:t>New </a:t>
            </a:r>
            <a:r>
              <a:rPr lang="sv-SE" sz="2000" dirty="0" err="1"/>
              <a:t>language</a:t>
            </a:r>
            <a:r>
              <a:rPr lang="sv-SE" sz="2000" dirty="0"/>
              <a:t> </a:t>
            </a:r>
            <a:r>
              <a:rPr lang="sv-SE" sz="2000" dirty="0" err="1"/>
              <a:t>porting</a:t>
            </a:r>
            <a:endParaRPr lang="sv-SE" sz="2000" dirty="0"/>
          </a:p>
          <a:p>
            <a:pPr>
              <a:defRPr/>
            </a:pPr>
            <a:r>
              <a:rPr lang="sv-SE" sz="2400" dirty="0" err="1"/>
              <a:t>Function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sv-SE" sz="2000" dirty="0" err="1"/>
              <a:t>Updates</a:t>
            </a:r>
            <a:r>
              <a:rPr lang="sv-SE" sz="2000" dirty="0"/>
              <a:t> </a:t>
            </a:r>
            <a:r>
              <a:rPr lang="sv-SE" sz="2000" dirty="0" err="1"/>
              <a:t>to</a:t>
            </a:r>
            <a:r>
              <a:rPr lang="sv-SE" sz="2000" dirty="0"/>
              <a:t> the Class (</a:t>
            </a:r>
            <a:r>
              <a:rPr lang="sv-SE" sz="2000" dirty="0" err="1"/>
              <a:t>if</a:t>
            </a:r>
            <a:r>
              <a:rPr lang="sv-SE" sz="2000" dirty="0"/>
              <a:t> OO)</a:t>
            </a:r>
          </a:p>
          <a:p>
            <a:pPr lvl="1">
              <a:defRPr/>
            </a:pPr>
            <a:r>
              <a:rPr lang="sv-SE" sz="2000" dirty="0"/>
              <a:t>Interface </a:t>
            </a:r>
            <a:r>
              <a:rPr lang="sv-SE" sz="2000" dirty="0" err="1"/>
              <a:t>changes</a:t>
            </a:r>
            <a:r>
              <a:rPr lang="sv-SE" sz="2000" dirty="0"/>
              <a:t> (ex </a:t>
            </a:r>
            <a:r>
              <a:rPr lang="sv-SE" sz="2000" dirty="0" err="1"/>
              <a:t>Method</a:t>
            </a:r>
            <a:r>
              <a:rPr lang="sv-SE" sz="2000" dirty="0"/>
              <a:t> </a:t>
            </a:r>
            <a:r>
              <a:rPr lang="sv-SE" sz="2000" dirty="0" err="1"/>
              <a:t>names</a:t>
            </a:r>
            <a:r>
              <a:rPr lang="sv-SE" sz="2000" dirty="0"/>
              <a:t>)</a:t>
            </a:r>
          </a:p>
          <a:p>
            <a:pPr>
              <a:defRPr/>
            </a:pPr>
            <a:r>
              <a:rPr lang="sv-SE" sz="2400" dirty="0" err="1"/>
              <a:t>Architecture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en-US" sz="2000" dirty="0"/>
              <a:t>Types of components</a:t>
            </a:r>
          </a:p>
          <a:p>
            <a:pPr lvl="1">
              <a:defRPr/>
            </a:pPr>
            <a:r>
              <a:rPr lang="en-US" sz="2000" dirty="0"/>
              <a:t>Interactions between components</a:t>
            </a:r>
          </a:p>
          <a:p>
            <a:pPr lvl="1">
              <a:defRPr/>
            </a:pPr>
            <a:r>
              <a:rPr lang="en-US" sz="2000" dirty="0"/>
              <a:t>Modules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New level needed?</a:t>
            </a:r>
          </a:p>
        </p:txBody>
      </p:sp>
      <p:sp>
        <p:nvSpPr>
          <p:cNvPr id="4096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>
                <a:ea typeface="ＭＳ Ｐゴシック" charset="-128"/>
              </a:rPr>
              <a:t>If we fail to understand the architecture of the system</a:t>
            </a:r>
          </a:p>
          <a:p>
            <a:r>
              <a:rPr lang="en-US" altLang="x-none" sz="2400">
                <a:ea typeface="ＭＳ Ｐゴシック" charset="-128"/>
              </a:rPr>
              <a:t>What to do? C</a:t>
            </a:r>
            <a:r>
              <a:rPr lang="sv-SE" altLang="x-none" sz="2400">
                <a:ea typeface="ＭＳ Ｐゴシック" charset="-128"/>
              </a:rPr>
              <a:t>an we abstract further?</a:t>
            </a:r>
          </a:p>
        </p:txBody>
      </p:sp>
      <p:pic>
        <p:nvPicPr>
          <p:cNvPr id="40963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284538"/>
            <a:ext cx="1220787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New level needed?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If we fail to understand the architecture of the system</a:t>
            </a:r>
          </a:p>
          <a:p>
            <a:pPr>
              <a:defRPr/>
            </a:pPr>
            <a:r>
              <a:rPr lang="en-US" sz="2400" dirty="0"/>
              <a:t>What to do? C</a:t>
            </a:r>
            <a:r>
              <a:rPr lang="sv-SE" sz="2400" dirty="0"/>
              <a:t>an </a:t>
            </a:r>
            <a:r>
              <a:rPr lang="sv-SE" sz="2400" dirty="0" err="1"/>
              <a:t>we</a:t>
            </a:r>
            <a:r>
              <a:rPr lang="sv-SE" sz="2400" dirty="0"/>
              <a:t> abstract </a:t>
            </a:r>
            <a:r>
              <a:rPr lang="sv-SE" sz="2400" dirty="0" err="1"/>
              <a:t>further</a:t>
            </a:r>
            <a:r>
              <a:rPr lang="sv-SE" sz="2400" dirty="0"/>
              <a:t>?</a:t>
            </a:r>
          </a:p>
          <a:p>
            <a:pPr>
              <a:defRPr/>
            </a:pPr>
            <a:r>
              <a:rPr lang="sv-SE" sz="2400" dirty="0"/>
              <a:t>New </a:t>
            </a:r>
            <a:r>
              <a:rPr lang="sv-SE" sz="2400" dirty="0" err="1"/>
              <a:t>abstraction</a:t>
            </a:r>
            <a:r>
              <a:rPr lang="sv-SE" sz="2400" dirty="0"/>
              <a:t> </a:t>
            </a:r>
            <a:r>
              <a:rPr lang="sv-SE" sz="2400" dirty="0" err="1"/>
              <a:t>level</a:t>
            </a:r>
            <a:r>
              <a:rPr lang="sv-SE" sz="2400" dirty="0"/>
              <a:t>: Intentions </a:t>
            </a:r>
            <a:r>
              <a:rPr lang="sv-SE" sz="2400" dirty="0" err="1"/>
              <a:t>level</a:t>
            </a:r>
            <a:endParaRPr lang="sv-SE" sz="2400" dirty="0"/>
          </a:p>
          <a:p>
            <a:pPr lvl="1">
              <a:defRPr/>
            </a:pPr>
            <a:r>
              <a:rPr lang="en-US" sz="2000" dirty="0"/>
              <a:t>What the system is supposed to do</a:t>
            </a:r>
          </a:p>
          <a:p>
            <a:pPr lvl="1">
              <a:defRPr/>
            </a:pPr>
            <a:r>
              <a:rPr lang="en-US" sz="2000" dirty="0"/>
              <a:t>Abstraction level that captures the essence of the application</a:t>
            </a:r>
          </a:p>
          <a:p>
            <a:pPr lvl="1">
              <a:defRPr/>
            </a:pPr>
            <a:r>
              <a:rPr lang="en-US" sz="2000" dirty="0"/>
              <a:t>Can be seen as a start of a new architecture</a:t>
            </a:r>
          </a:p>
          <a:p>
            <a:pPr marL="82296" indent="0">
              <a:buFont typeface="Arial" charset="0"/>
              <a:buNone/>
              <a:defRPr/>
            </a:pPr>
            <a:endParaRPr lang="sv-SE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Re-engineering Model</a:t>
            </a:r>
          </a:p>
        </p:txBody>
      </p:sp>
      <p:pic>
        <p:nvPicPr>
          <p:cNvPr id="43010" name="Platshållare för innehåll 3" descr="reengineering_horsesho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2012950"/>
            <a:ext cx="5562600" cy="48006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Reverse Engineering: 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Problems at Architecture Level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Insufficient documentation</a:t>
            </a:r>
          </a:p>
          <a:p>
            <a:pPr lvl="1">
              <a:defRPr/>
            </a:pPr>
            <a:r>
              <a:rPr lang="en-US" dirty="0"/>
              <a:t>Documentation either does not exist or is not up to date</a:t>
            </a:r>
          </a:p>
          <a:p>
            <a:pPr>
              <a:defRPr/>
            </a:pPr>
            <a:r>
              <a:rPr lang="en-US" dirty="0"/>
              <a:t>Improper layering</a:t>
            </a:r>
          </a:p>
          <a:p>
            <a:pPr lvl="1">
              <a:defRPr/>
            </a:pPr>
            <a:r>
              <a:rPr lang="en-US" dirty="0"/>
              <a:t>Missing or improper layering decreases portability and adaptability</a:t>
            </a:r>
          </a:p>
          <a:p>
            <a:pPr>
              <a:defRPr/>
            </a:pPr>
            <a:r>
              <a:rPr lang="en-US" dirty="0"/>
              <a:t>Lack of modularity</a:t>
            </a:r>
          </a:p>
          <a:p>
            <a:pPr lvl="1">
              <a:defRPr/>
            </a:pPr>
            <a:r>
              <a:rPr lang="en-US" dirty="0"/>
              <a:t>Strong coupling between modules hinders evolution</a:t>
            </a:r>
          </a:p>
          <a:p>
            <a:pPr>
              <a:defRPr/>
            </a:pPr>
            <a:r>
              <a:rPr lang="en-US" dirty="0"/>
              <a:t>Duplicated code</a:t>
            </a:r>
          </a:p>
          <a:p>
            <a:pPr lvl="1">
              <a:defRPr/>
            </a:pPr>
            <a:r>
              <a:rPr lang="en-US" dirty="0"/>
              <a:t>It is quick to copy-paste code, but it is really bad for maintenance.</a:t>
            </a:r>
          </a:p>
          <a:p>
            <a:pPr>
              <a:defRPr/>
            </a:pPr>
            <a:r>
              <a:rPr lang="en-US" dirty="0"/>
              <a:t>Duplicated functionality</a:t>
            </a:r>
          </a:p>
          <a:p>
            <a:pPr lvl="1">
              <a:defRPr/>
            </a:pPr>
            <a:r>
              <a:rPr lang="en-US" dirty="0"/>
              <a:t>Similar functionality exists in several places of the code.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4505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lvl="1" indent="0">
              <a:buFontTx/>
              <a:buNone/>
            </a:pPr>
            <a:endParaRPr lang="sv-SE" altLang="x-none">
              <a:ea typeface="ＭＳ Ｐゴシック" charset="-128"/>
            </a:endParaRPr>
          </a:p>
          <a:p>
            <a:endParaRPr lang="sv-SE" altLang="x-none">
              <a:ea typeface="ＭＳ Ｐゴシック" charset="-128"/>
            </a:endParaRPr>
          </a:p>
        </p:txBody>
      </p:sp>
      <p:pic>
        <p:nvPicPr>
          <p:cNvPr id="45059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284538"/>
            <a:ext cx="1220787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4608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lvl="1" indent="0">
              <a:buFontTx/>
              <a:buNone/>
            </a:pPr>
            <a:r>
              <a:rPr lang="en-US" altLang="x-none">
                <a:ea typeface="ＭＳ Ｐゴシック" charset="-128"/>
              </a:rPr>
              <a:t>Do NOT do it all from scratch!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Refactoring</a:t>
            </a:r>
          </a:p>
        </p:txBody>
      </p:sp>
      <p:sp>
        <p:nvSpPr>
          <p:cNvPr id="2867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78A4EA-846C-0445-9B95-1D2A83ACAAE4}" type="slidenum">
              <a:rPr lang="en-US" altLang="x-none" sz="1400">
                <a:latin typeface="Arial Black" charset="0"/>
              </a:rPr>
              <a:pPr eaLnBrk="1" hangingPunct="1"/>
              <a:t>2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2336" lvl="1" indent="0">
              <a:buFontTx/>
              <a:buNone/>
              <a:defRPr/>
            </a:pPr>
            <a:r>
              <a:rPr lang="en-US" dirty="0"/>
              <a:t>Do NOT do it all from scratch!</a:t>
            </a:r>
          </a:p>
          <a:p>
            <a:pPr lvl="1">
              <a:defRPr/>
            </a:pPr>
            <a:r>
              <a:rPr lang="en-US" dirty="0"/>
              <a:t>Save Time, reuse Knowledge</a:t>
            </a:r>
          </a:p>
          <a:p>
            <a:pPr lvl="1">
              <a:defRPr/>
            </a:pPr>
            <a:r>
              <a:rPr lang="en-US" dirty="0"/>
              <a:t>Use existing Tools and Techniques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How to Refactor?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2336" lvl="1" indent="0">
              <a:buFontTx/>
              <a:buNone/>
              <a:defRPr/>
            </a:pPr>
            <a:r>
              <a:rPr lang="en-US" dirty="0"/>
              <a:t>Do NOT do it all from scratch!</a:t>
            </a:r>
          </a:p>
          <a:p>
            <a:pPr lvl="1">
              <a:defRPr/>
            </a:pPr>
            <a:r>
              <a:rPr lang="en-US" dirty="0"/>
              <a:t>Save Time, reuse Knowledge</a:t>
            </a:r>
          </a:p>
          <a:p>
            <a:pPr lvl="1">
              <a:defRPr/>
            </a:pPr>
            <a:r>
              <a:rPr lang="en-US" dirty="0"/>
              <a:t>Use existing Tools and Techniques</a:t>
            </a:r>
          </a:p>
          <a:p>
            <a:pPr lvl="1">
              <a:defRPr/>
            </a:pP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point</a:t>
            </a:r>
            <a:r>
              <a:rPr lang="sv-SE" dirty="0"/>
              <a:t> is </a:t>
            </a:r>
            <a:r>
              <a:rPr lang="sv-SE" dirty="0" err="1"/>
              <a:t>to</a:t>
            </a:r>
            <a:r>
              <a:rPr lang="sv-SE" dirty="0"/>
              <a:t>:</a:t>
            </a:r>
          </a:p>
          <a:p>
            <a:pPr lvl="2">
              <a:defRPr/>
            </a:pPr>
            <a:r>
              <a:rPr lang="en-US" dirty="0"/>
              <a:t>Increase cohesion</a:t>
            </a:r>
          </a:p>
          <a:p>
            <a:pPr lvl="2">
              <a:defRPr/>
            </a:pPr>
            <a:r>
              <a:rPr lang="en-US" dirty="0"/>
              <a:t>Decrease coupling</a:t>
            </a:r>
          </a:p>
          <a:p>
            <a:pPr lvl="2">
              <a:defRPr/>
            </a:pPr>
            <a:r>
              <a:rPr lang="en-US" dirty="0"/>
              <a:t>Modularize system parts</a:t>
            </a:r>
          </a:p>
          <a:p>
            <a:pPr lvl="2">
              <a:defRPr/>
            </a:pPr>
            <a:r>
              <a:rPr lang="en-US" dirty="0"/>
              <a:t>Decrease class sizes</a:t>
            </a:r>
          </a:p>
          <a:p>
            <a:pPr lvl="2">
              <a:defRPr/>
            </a:pPr>
            <a:r>
              <a:rPr lang="en-US" dirty="0"/>
              <a:t>Better Class- and Method-names</a:t>
            </a:r>
          </a:p>
          <a:p>
            <a:pPr lvl="2">
              <a:defRPr/>
            </a:pPr>
            <a:r>
              <a:rPr lang="en-US" dirty="0"/>
              <a:t>And so on</a:t>
            </a:r>
            <a:endParaRPr lang="sv-S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Refactor: 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Existing Knowledge and Tools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sv-SE" dirty="0"/>
              <a:t>Design principles</a:t>
            </a:r>
          </a:p>
          <a:p>
            <a:pPr lvl="1">
              <a:defRPr/>
            </a:pPr>
            <a:r>
              <a:rPr lang="sv-SE" dirty="0"/>
              <a:t>Fundamentals in software areas</a:t>
            </a:r>
          </a:p>
          <a:p>
            <a:pPr>
              <a:defRPr/>
            </a:pPr>
            <a:r>
              <a:rPr lang="sv-SE" dirty="0"/>
              <a:t>Design Patterns</a:t>
            </a:r>
          </a:p>
          <a:p>
            <a:pPr lvl="1">
              <a:defRPr/>
            </a:pPr>
            <a:r>
              <a:rPr lang="en-US" dirty="0"/>
              <a:t>Reusable software designs</a:t>
            </a:r>
          </a:p>
          <a:p>
            <a:pPr lvl="1">
              <a:defRPr/>
            </a:pPr>
            <a:r>
              <a:rPr lang="en-US" dirty="0"/>
              <a:t>Build on design principles</a:t>
            </a:r>
            <a:endParaRPr lang="sv-SE" dirty="0"/>
          </a:p>
          <a:p>
            <a:pPr>
              <a:defRPr/>
            </a:pPr>
            <a:r>
              <a:rPr lang="sv-SE" dirty="0" err="1"/>
              <a:t>Frameworks</a:t>
            </a:r>
            <a:endParaRPr lang="sv-SE" dirty="0"/>
          </a:p>
          <a:p>
            <a:pPr lvl="1">
              <a:defRPr/>
            </a:pPr>
            <a:r>
              <a:rPr lang="en-US" dirty="0"/>
              <a:t>Skeleton for an application</a:t>
            </a:r>
            <a:endParaRPr lang="sv-SE" dirty="0"/>
          </a:p>
          <a:p>
            <a:pPr lvl="1">
              <a:defRPr/>
            </a:pP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exists</a:t>
            </a:r>
            <a:r>
              <a:rPr lang="sv-SE" dirty="0"/>
              <a:t> in </a:t>
            </a:r>
            <a:r>
              <a:rPr lang="sv-SE" dirty="0" err="1"/>
              <a:t>vastly</a:t>
            </a:r>
            <a:r>
              <a:rPr lang="sv-SE" dirty="0"/>
              <a:t> different areas</a:t>
            </a:r>
          </a:p>
          <a:p>
            <a:pPr lvl="1">
              <a:defRPr/>
            </a:pP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uses</a:t>
            </a:r>
            <a:r>
              <a:rPr lang="sv-SE" dirty="0"/>
              <a:t> existing Design Patterns</a:t>
            </a:r>
          </a:p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Refactor: Different Levels</a:t>
            </a:r>
          </a:p>
        </p:txBody>
      </p:sp>
      <p:sp>
        <p:nvSpPr>
          <p:cNvPr id="5017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Different Design Patterns on different levels</a:t>
            </a:r>
          </a:p>
          <a:p>
            <a:r>
              <a:rPr lang="sv-SE" altLang="x-none">
                <a:ea typeface="ＭＳ Ｐゴシック" charset="-128"/>
              </a:rPr>
              <a:t>Architectural Patterns on higher levels</a:t>
            </a:r>
          </a:p>
          <a:p>
            <a:r>
              <a:rPr lang="sv-SE" altLang="x-none">
                <a:ea typeface="ＭＳ Ｐゴシック" charset="-128"/>
              </a:rPr>
              <a:t>Can do Refactoring at lower levels</a:t>
            </a:r>
          </a:p>
          <a:p>
            <a:pPr lvl="1"/>
            <a:r>
              <a:rPr lang="sv-SE" altLang="x-none">
                <a:ea typeface="ＭＳ Ｐゴシック" charset="-128"/>
              </a:rPr>
              <a:t>Fowler (see next slide) promotes this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Refactor: Low Levels</a:t>
            </a:r>
          </a:p>
        </p:txBody>
      </p:sp>
      <p:sp>
        <p:nvSpPr>
          <p:cNvPr id="5120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Check out Refactoring catalog</a:t>
            </a:r>
          </a:p>
          <a:p>
            <a:pPr lvl="1"/>
            <a:r>
              <a:rPr lang="sv-SE" altLang="x-none">
                <a:ea typeface="ＭＳ Ｐゴシック" charset="-128"/>
                <a:hlinkClick r:id="rId2"/>
              </a:rPr>
              <a:t>http://refactoring.com/</a:t>
            </a:r>
            <a:endParaRPr lang="sv-SE" altLang="x-none">
              <a:ea typeface="ＭＳ Ｐゴシック" charset="-128"/>
            </a:endParaRPr>
          </a:p>
          <a:p>
            <a:pPr lvl="1"/>
            <a:r>
              <a:rPr lang="sv-SE" altLang="x-none">
                <a:ea typeface="ＭＳ Ｐゴシック" charset="-128"/>
              </a:rPr>
              <a:t>Tons of Refactoring on this site!</a:t>
            </a:r>
          </a:p>
          <a:p>
            <a:pPr lvl="1"/>
            <a:r>
              <a:rPr lang="sv-SE" altLang="x-none">
                <a:ea typeface="ＭＳ Ｐゴシック" charset="-128"/>
              </a:rPr>
              <a:t>Many things really basic IF you know basics, principles and patterns</a:t>
            </a:r>
          </a:p>
          <a:p>
            <a:pPr lvl="1"/>
            <a:r>
              <a:rPr lang="sv-SE" altLang="x-none">
                <a:ea typeface="ＭＳ Ｐゴシック" charset="-128"/>
              </a:rPr>
              <a:t>Example:</a:t>
            </a:r>
          </a:p>
          <a:p>
            <a:pPr lvl="1"/>
            <a:r>
              <a:rPr lang="en-US" altLang="x-none">
                <a:ea typeface="ＭＳ Ｐゴシック" charset="-128"/>
              </a:rPr>
              <a:t>You have two classes with similar features</a:t>
            </a:r>
          </a:p>
          <a:p>
            <a:pPr lvl="2"/>
            <a:r>
              <a:rPr lang="en-US" altLang="x-none">
                <a:ea typeface="ＭＳ Ｐゴシック" charset="-128"/>
              </a:rPr>
              <a:t>Create a superclass and move the common features to the superclass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Software Framework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Dictates the architecture of an application</a:t>
            </a:r>
          </a:p>
          <a:p>
            <a:pPr lvl="1">
              <a:defRPr/>
            </a:pPr>
            <a:r>
              <a:rPr lang="en-US" dirty="0"/>
              <a:t>Components</a:t>
            </a:r>
          </a:p>
          <a:p>
            <a:pPr lvl="1">
              <a:defRPr/>
            </a:pPr>
            <a:r>
              <a:rPr lang="en-US" dirty="0"/>
              <a:t>Flow of control</a:t>
            </a:r>
          </a:p>
          <a:p>
            <a:pPr lvl="1">
              <a:defRPr/>
            </a:pPr>
            <a:r>
              <a:rPr lang="en-US" dirty="0"/>
              <a:t>Design parameters: what to change</a:t>
            </a:r>
          </a:p>
          <a:p>
            <a:pPr>
              <a:defRPr/>
            </a:pPr>
            <a:r>
              <a:rPr lang="en-US" dirty="0"/>
              <a:t>Hot spots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Where developer change</a:t>
            </a:r>
          </a:p>
          <a:p>
            <a:pPr>
              <a:defRPr/>
            </a:pPr>
            <a:r>
              <a:rPr lang="en-US" dirty="0"/>
              <a:t>Frozen spots 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Hidden from normal development </a:t>
            </a:r>
          </a:p>
          <a:p>
            <a:pPr>
              <a:defRPr/>
            </a:pPr>
            <a:endParaRPr lang="sv-SE" dirty="0"/>
          </a:p>
        </p:txBody>
      </p:sp>
      <p:pic>
        <p:nvPicPr>
          <p:cNvPr id="52227" name="Picture 8" descr="C:\Users\Daniel\AppData\Local\Microsoft\Windows\Temporary Internet Files\Content.IE5\1R6U3JBL\MP90044874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573463"/>
            <a:ext cx="10080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9" descr="C:\Users\Daniel\AppData\Local\Microsoft\Windows\Temporary Internet Files\Content.IE5\7D7DNR8W\MP9004388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687888"/>
            <a:ext cx="100806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Real Life Example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One of my student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Thesis Works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 Purpose</a:t>
            </a:r>
          </a:p>
        </p:txBody>
      </p:sp>
      <p:sp>
        <p:nvSpPr>
          <p:cNvPr id="5427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Re-engineer a web application</a:t>
            </a:r>
          </a:p>
          <a:p>
            <a:pPr lvl="1"/>
            <a:r>
              <a:rPr lang="en-US" altLang="x-none">
                <a:ea typeface="ＭＳ Ｐゴシック" charset="-128"/>
              </a:rPr>
              <a:t>To follow good system design</a:t>
            </a:r>
          </a:p>
          <a:p>
            <a:r>
              <a:rPr lang="en-US" altLang="x-none">
                <a:ea typeface="ＭＳ Ｐゴシック" charset="-128"/>
              </a:rPr>
              <a:t>Make program source code easier to:</a:t>
            </a:r>
          </a:p>
          <a:p>
            <a:pPr lvl="1"/>
            <a:r>
              <a:rPr lang="en-US" altLang="x-none">
                <a:ea typeface="ＭＳ Ｐゴシック" charset="-128"/>
              </a:rPr>
              <a:t>Understand</a:t>
            </a:r>
          </a:p>
          <a:p>
            <a:pPr lvl="1"/>
            <a:r>
              <a:rPr lang="en-US" altLang="x-none">
                <a:ea typeface="ＭＳ Ｐゴシック" charset="-128"/>
              </a:rPr>
              <a:t>Update</a:t>
            </a:r>
          </a:p>
          <a:p>
            <a:pPr lvl="1"/>
            <a:r>
              <a:rPr lang="en-US" altLang="x-none">
                <a:ea typeface="ＭＳ Ｐゴシック" charset="-128"/>
              </a:rPr>
              <a:t>Expand </a:t>
            </a:r>
          </a:p>
          <a:p>
            <a:r>
              <a:rPr lang="en-US" altLang="x-none">
                <a:ea typeface="ＭＳ Ｐゴシック" charset="-128"/>
              </a:rPr>
              <a:t>Other words: Increase maintainability and understandability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MemoryLane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Life-logging</a:t>
            </a:r>
          </a:p>
          <a:p>
            <a:pPr lvl="1">
              <a:defRPr/>
            </a:pPr>
            <a:r>
              <a:rPr lang="en-US" dirty="0"/>
              <a:t>Digitally record aspects of one's life</a:t>
            </a:r>
          </a:p>
          <a:p>
            <a:pPr>
              <a:defRPr/>
            </a:pPr>
            <a:r>
              <a:rPr lang="en-US" dirty="0"/>
              <a:t>Web application</a:t>
            </a:r>
          </a:p>
          <a:p>
            <a:pPr lvl="1">
              <a:defRPr/>
            </a:pPr>
            <a:r>
              <a:rPr lang="en-US" dirty="0"/>
              <a:t>PHP programming language</a:t>
            </a:r>
          </a:p>
          <a:p>
            <a:pPr>
              <a:defRPr/>
            </a:pPr>
            <a:r>
              <a:rPr lang="en-US" dirty="0"/>
              <a:t>Review activities</a:t>
            </a:r>
          </a:p>
          <a:p>
            <a:pPr lvl="1">
              <a:defRPr/>
            </a:pPr>
            <a:r>
              <a:rPr lang="en-US" dirty="0"/>
              <a:t>Digitally stored pictures grouped into activities</a:t>
            </a:r>
          </a:p>
          <a:p>
            <a:pPr>
              <a:defRPr/>
            </a:pPr>
            <a:r>
              <a:rPr lang="en-US" dirty="0"/>
              <a:t>Support people with dementia</a:t>
            </a:r>
          </a:p>
          <a:p>
            <a:pPr lvl="1">
              <a:defRPr/>
            </a:pPr>
            <a:r>
              <a:rPr lang="en-US" dirty="0"/>
              <a:t>Remember their day</a:t>
            </a:r>
          </a:p>
        </p:txBody>
      </p:sp>
      <p:pic>
        <p:nvPicPr>
          <p:cNvPr id="55299" name="Bildobjekt 3" descr="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205038"/>
            <a:ext cx="561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Camera for life-logging</a:t>
            </a:r>
          </a:p>
        </p:txBody>
      </p:sp>
      <p:pic>
        <p:nvPicPr>
          <p:cNvPr id="56322" name="Platshållare för innehåll 4" descr="sense_c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9825" y="2195513"/>
            <a:ext cx="4178300" cy="45466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Software </a:t>
            </a:r>
            <a:r>
              <a:rPr lang="x-none" altLang="x-none" sz="3200">
                <a:ea typeface="ＭＳ Ｐゴシック" charset="-128"/>
              </a:rPr>
              <a:t>Re-engineering</a:t>
            </a:r>
            <a:br>
              <a:rPr lang="sv-SE" altLang="x-none" sz="3200">
                <a:ea typeface="ＭＳ Ｐゴシック" charset="-128"/>
              </a:rPr>
            </a:br>
            <a:r>
              <a:rPr lang="x-none" altLang="x-none" sz="2800">
                <a:ea typeface="ＭＳ Ｐゴシック" charset="-128"/>
              </a:rPr>
              <a:t>- </a:t>
            </a:r>
            <a:r>
              <a:rPr lang="sv-SE" altLang="x-none" sz="2800">
                <a:ea typeface="ＭＳ Ｐゴシック" charset="-128"/>
              </a:rPr>
              <a:t>Theoretical and Practical Approaches</a:t>
            </a:r>
            <a:br>
              <a:rPr lang="sv-SE" altLang="x-none" sz="3200">
                <a:ea typeface="ＭＳ Ｐゴシック" charset="-128"/>
              </a:rPr>
            </a:br>
            <a:endParaRPr lang="sv-SE" altLang="x-none" sz="3200">
              <a:ea typeface="ＭＳ Ｐゴシック" charset="-128"/>
            </a:endParaRPr>
          </a:p>
        </p:txBody>
      </p:sp>
      <p:sp>
        <p:nvSpPr>
          <p:cNvPr id="29698" name="Underrubrik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"Any fool can write code that a computer can understand. Good programmers write code that humans can understand." - Fowler et. al.</a:t>
            </a:r>
            <a:endParaRPr lang="sv-SE" altLang="x-none">
              <a:ea typeface="ＭＳ Ｐゴシック" charset="-128"/>
            </a:endParaRPr>
          </a:p>
        </p:txBody>
      </p:sp>
      <p:pic>
        <p:nvPicPr>
          <p:cNvPr id="29699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856038"/>
            <a:ext cx="1219200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MemoryLane: Create activity</a:t>
            </a:r>
          </a:p>
        </p:txBody>
      </p:sp>
      <p:pic>
        <p:nvPicPr>
          <p:cNvPr id="57346" name="Platshållare för innehåll 4" descr="old_memoryl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2060575"/>
            <a:ext cx="6962775" cy="48006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 sz="3200">
                <a:ea typeface="ＭＳ Ｐゴシック" charset="-128"/>
              </a:rPr>
              <a:t>MemoryLane: Activity Recognition</a:t>
            </a:r>
          </a:p>
        </p:txBody>
      </p:sp>
      <p:pic>
        <p:nvPicPr>
          <p:cNvPr id="58370" name="Platshållare för innehåll 3" descr="activity_recogni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976438"/>
            <a:ext cx="8229600" cy="3324225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MemoryLane: First looks…</a:t>
            </a:r>
          </a:p>
        </p:txBody>
      </p:sp>
      <p:sp>
        <p:nvSpPr>
          <p:cNvPr id="5939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First look on the source code for the MemoryLane application</a:t>
            </a:r>
          </a:p>
        </p:txBody>
      </p:sp>
      <p:pic>
        <p:nvPicPr>
          <p:cNvPr id="59395" name="Picture 5" descr="C:\Users\Daniel\AppData\Local\Microsoft\Windows\Temporary Internet Files\Content.IE5\XRBU0TQJ\MP900442524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213100"/>
            <a:ext cx="5400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Bildobjekt 4" descr="memorylane_st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349500"/>
            <a:ext cx="87979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Bildobjekt 2" descr="memorylane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168525"/>
            <a:ext cx="89662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Bildobjekt 3" descr="memorylane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287588"/>
            <a:ext cx="902970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Bildobjekt 4" descr="memorylane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155825"/>
            <a:ext cx="9029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Bildobjekt 4" descr="memorylane_0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946275"/>
            <a:ext cx="9029700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Bildobjekt 2" descr="memorylane_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460625"/>
            <a:ext cx="89392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Structure of Presentation</a:t>
            </a:r>
          </a:p>
        </p:txBody>
      </p:sp>
      <p:sp>
        <p:nvSpPr>
          <p:cNvPr id="3072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Some Theory</a:t>
            </a:r>
          </a:p>
          <a:p>
            <a:pPr lvl="1"/>
            <a:r>
              <a:rPr lang="en-US" altLang="x-none">
                <a:ea typeface="ＭＳ Ｐゴシック" charset="-128"/>
              </a:rPr>
              <a:t>Basic knowledge of Re-engineering</a:t>
            </a:r>
          </a:p>
          <a:p>
            <a:r>
              <a:rPr lang="en-US" altLang="x-none">
                <a:ea typeface="ＭＳ Ｐゴシック" charset="-128"/>
              </a:rPr>
              <a:t>Example</a:t>
            </a:r>
          </a:p>
          <a:p>
            <a:pPr lvl="1"/>
            <a:r>
              <a:rPr lang="en-US" altLang="x-none">
                <a:ea typeface="ＭＳ Ｐゴシック" charset="-128"/>
              </a:rPr>
              <a:t>How one </a:t>
            </a:r>
            <a:r>
              <a:rPr lang="en-US" altLang="x-none" i="1">
                <a:ea typeface="ＭＳ Ｐゴシック" charset="-128"/>
              </a:rPr>
              <a:t>can</a:t>
            </a:r>
            <a:r>
              <a:rPr lang="en-US" altLang="x-none">
                <a:ea typeface="ＭＳ Ｐゴシック" charset="-128"/>
              </a:rPr>
              <a:t> use the Theory</a:t>
            </a:r>
          </a:p>
          <a:p>
            <a:r>
              <a:rPr lang="en-US" altLang="x-none">
                <a:ea typeface="ＭＳ Ｐゴシック" charset="-128"/>
              </a:rPr>
              <a:t>Conclusions</a:t>
            </a:r>
          </a:p>
          <a:p>
            <a:pPr lvl="1"/>
            <a:r>
              <a:rPr lang="en-US" altLang="x-none">
                <a:ea typeface="ＭＳ Ｐゴシック" charset="-128"/>
              </a:rPr>
              <a:t>Summary</a:t>
            </a:r>
          </a:p>
          <a:p>
            <a:pPr lvl="1"/>
            <a:r>
              <a:rPr lang="en-US" altLang="x-none">
                <a:ea typeface="ＭＳ Ｐゴシック" charset="-128"/>
              </a:rPr>
              <a:t>Lessons Learned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Bildobjekt 2" descr="memorylane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87010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Example Re-engineering</a:t>
            </a:r>
          </a:p>
        </p:txBody>
      </p:sp>
      <p:sp>
        <p:nvSpPr>
          <p:cNvPr id="6861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Uh-oh! Alot of problems:</a:t>
            </a:r>
          </a:p>
          <a:p>
            <a:pPr lvl="1"/>
            <a:r>
              <a:rPr lang="en-US" altLang="x-none">
                <a:ea typeface="ＭＳ Ｐゴシック" charset="-128"/>
              </a:rPr>
              <a:t>No documentation</a:t>
            </a:r>
          </a:p>
          <a:p>
            <a:pPr lvl="1"/>
            <a:r>
              <a:rPr lang="en-US" altLang="x-none">
                <a:ea typeface="ＭＳ Ｐゴシック" charset="-128"/>
              </a:rPr>
              <a:t>No layers</a:t>
            </a:r>
          </a:p>
          <a:p>
            <a:pPr lvl="1"/>
            <a:r>
              <a:rPr lang="en-US" altLang="x-none">
                <a:ea typeface="ＭＳ Ｐゴシック" charset="-128"/>
              </a:rPr>
              <a:t>Lack of modularity</a:t>
            </a:r>
          </a:p>
          <a:p>
            <a:pPr lvl="1"/>
            <a:r>
              <a:rPr lang="en-US" altLang="x-none">
                <a:ea typeface="ＭＳ Ｐゴシック" charset="-128"/>
              </a:rPr>
              <a:t>Duplicated functionality and code</a:t>
            </a:r>
          </a:p>
          <a:p>
            <a:pPr lvl="2"/>
            <a:r>
              <a:rPr lang="en-US" altLang="x-none">
                <a:ea typeface="ＭＳ Ｐゴシック" charset="-128"/>
              </a:rPr>
              <a:t>Example: Database login done in 59 different files.</a:t>
            </a:r>
          </a:p>
          <a:p>
            <a:r>
              <a:rPr lang="en-US" altLang="x-none">
                <a:ea typeface="ＭＳ Ｐゴシック" charset="-128"/>
              </a:rPr>
              <a:t>Very hard to refactor at lower abstraction levels!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  <a:p>
            <a:endParaRPr lang="sv-SE" altLang="x-none">
              <a:ea typeface="ＭＳ Ｐゴシック" charset="-128"/>
            </a:endParaRPr>
          </a:p>
          <a:p>
            <a:endParaRPr lang="sv-SE" altLang="x-none">
              <a:ea typeface="ＭＳ Ｐゴシック" charset="-128"/>
            </a:endParaRPr>
          </a:p>
        </p:txBody>
      </p:sp>
      <p:pic>
        <p:nvPicPr>
          <p:cNvPr id="68611" name="Picture 4" descr="C:\Users\Daniel\AppData\Local\Microsoft\Windows\Temporary Internet Files\Content.IE5\1R6U3JBL\MC900078627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700213"/>
            <a:ext cx="17605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Reverse Engineering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sv-SE" dirty="0"/>
              <a:t>Big Bang Approach</a:t>
            </a:r>
          </a:p>
          <a:p>
            <a:pPr lvl="1">
              <a:defRPr/>
            </a:pPr>
            <a:r>
              <a:rPr lang="sv-SE" dirty="0" err="1"/>
              <a:t>Rebuild</a:t>
            </a:r>
            <a:r>
              <a:rPr lang="sv-SE" dirty="0"/>
              <a:t> </a:t>
            </a:r>
            <a:r>
              <a:rPr lang="sv-SE" dirty="0" err="1"/>
              <a:t>whole</a:t>
            </a:r>
            <a:r>
              <a:rPr lang="sv-SE" dirty="0"/>
              <a:t> system.</a:t>
            </a:r>
            <a:endParaRPr lang="en-US" dirty="0"/>
          </a:p>
          <a:p>
            <a:pPr>
              <a:defRPr/>
            </a:pPr>
            <a:r>
              <a:rPr lang="en-US" dirty="0"/>
              <a:t>Represent at the Intentions level. How?</a:t>
            </a:r>
          </a:p>
          <a:p>
            <a:pPr>
              <a:defRPr/>
            </a:pPr>
            <a:r>
              <a:rPr lang="en-US" dirty="0"/>
              <a:t>Features:</a:t>
            </a:r>
          </a:p>
          <a:p>
            <a:pPr lvl="1">
              <a:defRPr/>
            </a:pPr>
            <a:r>
              <a:rPr lang="en-US" dirty="0"/>
              <a:t>A feature is a realized functional requirement for a system. </a:t>
            </a:r>
          </a:p>
          <a:p>
            <a:pPr lvl="1">
              <a:defRPr/>
            </a:pPr>
            <a:r>
              <a:rPr lang="en-US" dirty="0"/>
              <a:t>It can be seen as an observable behavior of the system that can be triggered by a user.</a:t>
            </a:r>
          </a:p>
          <a:p>
            <a:pPr lvl="1">
              <a:defRPr/>
            </a:pPr>
            <a:r>
              <a:rPr lang="en-US" dirty="0"/>
              <a:t>Can keep external behavior of the system.</a:t>
            </a:r>
            <a:endParaRPr lang="sv-S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Example: Refactoring</a:t>
            </a:r>
          </a:p>
        </p:txBody>
      </p:sp>
      <p:sp>
        <p:nvSpPr>
          <p:cNvPr id="7065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Keep functionality intact with features</a:t>
            </a:r>
          </a:p>
          <a:p>
            <a:pPr lvl="1"/>
            <a:r>
              <a:rPr lang="sv-SE" altLang="x-none">
                <a:ea typeface="ＭＳ Ｐゴシック" charset="-128"/>
              </a:rPr>
              <a:t>Refactoring in big steps</a:t>
            </a:r>
          </a:p>
          <a:p>
            <a:r>
              <a:rPr lang="sv-SE" altLang="x-none">
                <a:ea typeface="ＭＳ Ｐゴシック" charset="-128"/>
              </a:rPr>
              <a:t>Once Big Bang all done:</a:t>
            </a:r>
          </a:p>
          <a:p>
            <a:pPr lvl="1"/>
            <a:r>
              <a:rPr lang="sv-SE" altLang="x-none">
                <a:ea typeface="ＭＳ Ｐゴシック" charset="-128"/>
              </a:rPr>
              <a:t>Refactor my new code in small steps</a:t>
            </a:r>
          </a:p>
          <a:p>
            <a:r>
              <a:rPr lang="sv-SE" altLang="x-none">
                <a:ea typeface="ＭＳ Ｐゴシック" charset="-128"/>
              </a:rPr>
              <a:t>Can be an iterative process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Forward Engineering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Documentation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Architecture docs.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Design Patterns and Principles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MVC, Separation of Concerns, Dependency Injection, etc…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Build on other</a:t>
            </a:r>
            <a:r>
              <a:rPr lang="en-US" altLang="en-US">
                <a:ea typeface="ＭＳ Ｐゴシック" charset="-128"/>
              </a:rPr>
              <a:t>’</a:t>
            </a:r>
            <a:r>
              <a:rPr lang="en-US" altLang="x-none">
                <a:ea typeface="ＭＳ Ｐゴシック" charset="-128"/>
              </a:rPr>
              <a:t>s experience </a:t>
            </a:r>
          </a:p>
          <a:p>
            <a:pPr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No duplicated functionality or code</a:t>
            </a:r>
          </a:p>
          <a:p>
            <a:pPr lvl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Component based object oriented system through frameworks. </a:t>
            </a:r>
          </a:p>
        </p:txBody>
      </p:sp>
      <p:pic>
        <p:nvPicPr>
          <p:cNvPr id="71683" name="Picture 5" descr="C:\Users\Daniel\AppData\Local\Microsoft\Windows\Temporary Internet Files\Content.IE5\1R6U3JBL\MC900441734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484313"/>
            <a:ext cx="2297113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Frameworks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sv-SE" dirty="0" err="1"/>
              <a:t>Zend</a:t>
            </a:r>
            <a:r>
              <a:rPr lang="sv-SE" dirty="0"/>
              <a:t> </a:t>
            </a:r>
            <a:r>
              <a:rPr lang="sv-SE" dirty="0" err="1"/>
              <a:t>Framework</a:t>
            </a:r>
            <a:r>
              <a:rPr lang="sv-SE" dirty="0"/>
              <a:t> 2 (ZF2): </a:t>
            </a:r>
            <a:r>
              <a:rPr lang="en-US" dirty="0"/>
              <a:t>Web Framework</a:t>
            </a:r>
            <a:endParaRPr lang="sv-SE" dirty="0"/>
          </a:p>
          <a:p>
            <a:pPr lvl="1">
              <a:defRPr/>
            </a:pPr>
            <a:r>
              <a:rPr lang="en-US" dirty="0"/>
              <a:t>Open source PHP</a:t>
            </a:r>
          </a:p>
          <a:p>
            <a:pPr lvl="1">
              <a:defRPr/>
            </a:pPr>
            <a:r>
              <a:rPr lang="en-US" dirty="0"/>
              <a:t>Object-Oriented</a:t>
            </a:r>
          </a:p>
          <a:p>
            <a:pPr lvl="1">
              <a:defRPr/>
            </a:pPr>
            <a:r>
              <a:rPr lang="en-US" dirty="0"/>
              <a:t>MVC: Different layouts</a:t>
            </a:r>
          </a:p>
          <a:p>
            <a:pPr lvl="1">
              <a:defRPr/>
            </a:pPr>
            <a:r>
              <a:rPr lang="en-US" dirty="0"/>
              <a:t>Modules: Easy to add independent components</a:t>
            </a:r>
          </a:p>
          <a:p>
            <a:pPr>
              <a:defRPr/>
            </a:pPr>
            <a:r>
              <a:rPr lang="en-US" dirty="0"/>
              <a:t>Doctrine 2 Object Relational Mapping </a:t>
            </a:r>
          </a:p>
          <a:p>
            <a:pPr lvl="1">
              <a:defRPr/>
            </a:pPr>
            <a:r>
              <a:rPr lang="en-US" dirty="0"/>
              <a:t>Mapping the records of a relational database into the object-instances</a:t>
            </a:r>
          </a:p>
          <a:p>
            <a:pPr lvl="1">
              <a:defRPr/>
            </a:pPr>
            <a:r>
              <a:rPr lang="en-US" dirty="0"/>
              <a:t>Complex to build, easy to use.</a:t>
            </a:r>
          </a:p>
        </p:txBody>
      </p:sp>
      <p:pic>
        <p:nvPicPr>
          <p:cNvPr id="72707" name="Bildobjekt 4" descr="doctrine_2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280025"/>
            <a:ext cx="218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Bildobjekt 5" descr="zf2_elepha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565400"/>
            <a:ext cx="20859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73730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74754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Bildobjekt 4" descr="MLReview_overview_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0"/>
            <a:ext cx="2119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ak pil 6"/>
          <p:cNvCxnSpPr>
            <a:stCxn id="4" idx="3"/>
            <a:endCxn id="5" idx="1"/>
          </p:cNvCxnSpPr>
          <p:nvPr/>
        </p:nvCxnSpPr>
        <p:spPr>
          <a:xfrm>
            <a:off x="5097053" y="2719388"/>
            <a:ext cx="1927037" cy="0"/>
          </a:xfrm>
          <a:prstGeom prst="straightConnector1">
            <a:avLst/>
          </a:prstGeom>
          <a:ln w="168275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Model</a:t>
            </a:r>
          </a:p>
        </p:txBody>
      </p:sp>
      <p:sp>
        <p:nvSpPr>
          <p:cNvPr id="7577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5779" name="Bildobjekt 4" descr="module_mlreview_ent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160588"/>
            <a:ext cx="316865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Model</a:t>
            </a:r>
          </a:p>
        </p:txBody>
      </p:sp>
      <p:sp>
        <p:nvSpPr>
          <p:cNvPr id="7680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6803" name="Bildobjekt 7" descr="new_code_model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19313"/>
            <a:ext cx="8850312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Theory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sv-SE" dirty="0"/>
              <a:t>Basic </a:t>
            </a:r>
            <a:r>
              <a:rPr lang="sv-SE" dirty="0" err="1"/>
              <a:t>knowledge</a:t>
            </a:r>
            <a:r>
              <a:rPr lang="sv-SE" dirty="0"/>
              <a:t> of Re-engineering</a:t>
            </a:r>
          </a:p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View</a:t>
            </a:r>
          </a:p>
        </p:txBody>
      </p:sp>
      <p:sp>
        <p:nvSpPr>
          <p:cNvPr id="7782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7827" name="Bildobjekt 4" descr="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239963"/>
            <a:ext cx="26638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View</a:t>
            </a:r>
          </a:p>
        </p:txBody>
      </p:sp>
      <p:sp>
        <p:nvSpPr>
          <p:cNvPr id="7885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8851" name="Bildobjekt 6" descr="new_code_view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170113"/>
            <a:ext cx="8864600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Controller</a:t>
            </a:r>
          </a:p>
        </p:txBody>
      </p:sp>
      <p:sp>
        <p:nvSpPr>
          <p:cNvPr id="7987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79875" name="Bildobjekt 3" descr="module_mlreview_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565400"/>
            <a:ext cx="42735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MemoryLane: Controller</a:t>
            </a:r>
          </a:p>
        </p:txBody>
      </p:sp>
      <p:sp>
        <p:nvSpPr>
          <p:cNvPr id="8089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  <p:pic>
        <p:nvPicPr>
          <p:cNvPr id="80899" name="Bildobjekt 4" descr="new_code_controller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060575"/>
            <a:ext cx="89281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Uh-huh, but is it 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ja-JP">
                <a:ea typeface="ＭＳ Ｐゴシック" charset="-128"/>
              </a:rPr>
              <a:t>better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ja-JP">
                <a:ea typeface="ＭＳ Ｐゴシック" charset="-128"/>
              </a:rPr>
              <a:t>?</a:t>
            </a:r>
            <a:endParaRPr lang="sv-SE" altLang="x-none">
              <a:ea typeface="ＭＳ Ｐゴシック" charset="-128"/>
            </a:endParaRPr>
          </a:p>
        </p:txBody>
      </p:sp>
      <p:sp>
        <p:nvSpPr>
          <p:cNvPr id="8192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If we can show that the maintainability and understandability is better, the new application should be better.</a:t>
            </a:r>
          </a:p>
          <a:p>
            <a:pPr lvl="1"/>
            <a:r>
              <a:rPr lang="en-US" altLang="x-none">
                <a:ea typeface="ＭＳ Ｐゴシック" charset="-128"/>
              </a:rPr>
              <a:t>From a non-functional re-engineering point of view</a:t>
            </a:r>
          </a:p>
          <a:p>
            <a:r>
              <a:rPr lang="en-US" altLang="x-none">
                <a:ea typeface="ＭＳ Ｐゴシック" charset="-128"/>
              </a:rPr>
              <a:t>Very hard to prove it is better</a:t>
            </a:r>
          </a:p>
          <a:p>
            <a:pPr lvl="1"/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It feels better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, might not cut it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Thesis: Code Complexity</a:t>
            </a:r>
          </a:p>
        </p:txBody>
      </p:sp>
      <p:sp>
        <p:nvSpPr>
          <p:cNvPr id="8294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Code complexity </a:t>
            </a:r>
          </a:p>
          <a:p>
            <a:pPr lvl="1"/>
            <a:r>
              <a:rPr lang="en-US" altLang="x-none">
                <a:ea typeface="ＭＳ Ｐゴシック" charset="-128"/>
              </a:rPr>
              <a:t>Difficulty of maintaining, changing and understanding an application.</a:t>
            </a:r>
          </a:p>
          <a:p>
            <a:pPr lvl="1"/>
            <a:r>
              <a:rPr lang="en-US" altLang="x-none">
                <a:ea typeface="ＭＳ Ｐゴシック" charset="-128"/>
              </a:rPr>
              <a:t>Greater complexity =&gt; less maintainable and understandable code</a:t>
            </a:r>
          </a:p>
          <a:p>
            <a:r>
              <a:rPr lang="en-US" altLang="x-none">
                <a:ea typeface="ＭＳ Ｐゴシック" charset="-128"/>
              </a:rPr>
              <a:t>Lines of Code (LOC)</a:t>
            </a:r>
          </a:p>
          <a:p>
            <a:pPr lvl="1"/>
            <a:r>
              <a:rPr lang="en-US" altLang="x-none">
                <a:ea typeface="ＭＳ Ｐゴシック" charset="-128"/>
              </a:rPr>
              <a:t>Count of lines of source code not including comments or blank lines.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Dependent on programming language.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Thesis: Lines Of Code (LOC)</a:t>
            </a:r>
          </a:p>
        </p:txBody>
      </p:sp>
      <p:graphicFrame>
        <p:nvGraphicFramePr>
          <p:cNvPr id="4" name="Platshållare för innehåll 3"/>
          <p:cNvGraphicFramePr>
            <a:graphicFrameLocks noGrp="1"/>
          </p:cNvGraphicFramePr>
          <p:nvPr>
            <p:ph idx="1"/>
          </p:nvPr>
        </p:nvGraphicFramePr>
        <p:xfrm>
          <a:off x="755576" y="2047511"/>
          <a:ext cx="74993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Thesis: LOC with Frameworks</a:t>
            </a:r>
          </a:p>
        </p:txBody>
      </p:sp>
      <p:graphicFrame>
        <p:nvGraphicFramePr>
          <p:cNvPr id="4" name="Platshållare för innehåll 3"/>
          <p:cNvGraphicFramePr>
            <a:graphicFrameLocks noGrp="1"/>
          </p:cNvGraphicFramePr>
          <p:nvPr>
            <p:ph idx="1"/>
          </p:nvPr>
        </p:nvGraphicFramePr>
        <p:xfrm>
          <a:off x="683568" y="2057400"/>
          <a:ext cx="749935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Since then it has re-engineered again into Django</a:t>
            </a:r>
          </a:p>
          <a:p>
            <a:pPr lvl="1"/>
            <a:r>
              <a:rPr lang="en-US" altLang="x-none">
                <a:ea typeface="ＭＳ Ｐゴシック" charset="-128"/>
              </a:rPr>
              <a:t>A lot of administration functionality for free</a:t>
            </a: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D4E97C3-E863-4D4F-A3B1-9A63DC7C8F2E}" type="slidenum">
              <a:rPr lang="en-US" altLang="x-none" sz="1400">
                <a:latin typeface="Arial Black" charset="0"/>
              </a:rPr>
              <a:pPr eaLnBrk="1" hangingPunct="1"/>
              <a:t>58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Conclusions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sv-SE" dirty="0" err="1"/>
              <a:t>Summary</a:t>
            </a:r>
            <a:endParaRPr lang="sv-SE" dirty="0"/>
          </a:p>
          <a:p>
            <a:pPr>
              <a:buFont typeface="Arial" pitchFamily="34" charset="0"/>
              <a:buChar char="•"/>
              <a:defRPr/>
            </a:pPr>
            <a:r>
              <a:rPr lang="sv-SE" dirty="0"/>
              <a:t>Lessons </a:t>
            </a:r>
            <a:r>
              <a:rPr lang="sv-SE" dirty="0" err="1"/>
              <a:t>Learned</a:t>
            </a:r>
            <a:endParaRPr lang="sv-SE" dirty="0"/>
          </a:p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Some Basics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sv-SE" dirty="0"/>
              <a:t>Software </a:t>
            </a:r>
            <a:r>
              <a:rPr lang="sv-SE" dirty="0" err="1"/>
              <a:t>Component</a:t>
            </a:r>
            <a:endParaRPr lang="sv-SE" dirty="0"/>
          </a:p>
          <a:p>
            <a:pPr lvl="1">
              <a:defRPr/>
            </a:pPr>
            <a:r>
              <a:rPr lang="en-US" dirty="0"/>
              <a:t>Replaced or changed as the system evolves</a:t>
            </a:r>
            <a:endParaRPr lang="sv-SE" dirty="0"/>
          </a:p>
          <a:p>
            <a:pPr lvl="1">
              <a:defRPr/>
            </a:pPr>
            <a:r>
              <a:rPr lang="sv-SE" dirty="0" err="1"/>
              <a:t>Individual</a:t>
            </a:r>
            <a:r>
              <a:rPr lang="sv-SE" dirty="0"/>
              <a:t> interface</a:t>
            </a:r>
          </a:p>
          <a:p>
            <a:pPr lvl="1">
              <a:defRPr/>
            </a:pPr>
            <a:r>
              <a:rPr lang="sv-SE" dirty="0" err="1"/>
              <a:t>Encapsulates</a:t>
            </a:r>
            <a:r>
              <a:rPr lang="sv-SE" dirty="0"/>
              <a:t> </a:t>
            </a:r>
            <a:r>
              <a:rPr lang="sv-SE" dirty="0" err="1"/>
              <a:t>internal</a:t>
            </a:r>
            <a:r>
              <a:rPr lang="sv-SE" dirty="0"/>
              <a:t> </a:t>
            </a:r>
            <a:r>
              <a:rPr lang="sv-SE" dirty="0" err="1"/>
              <a:t>details</a:t>
            </a:r>
            <a:endParaRPr lang="sv-SE" dirty="0"/>
          </a:p>
          <a:p>
            <a:pPr lvl="1">
              <a:defRPr/>
            </a:pPr>
            <a:r>
              <a:rPr lang="sv-SE" dirty="0"/>
              <a:t>Separate </a:t>
            </a:r>
            <a:r>
              <a:rPr lang="sv-SE" dirty="0" err="1"/>
              <a:t>documentation</a:t>
            </a:r>
            <a:endParaRPr lang="sv-SE" dirty="0"/>
          </a:p>
          <a:p>
            <a:pPr>
              <a:defRPr/>
            </a:pPr>
            <a:r>
              <a:rPr lang="sv-SE" dirty="0"/>
              <a:t>Software </a:t>
            </a:r>
            <a:r>
              <a:rPr lang="sv-SE" dirty="0" err="1"/>
              <a:t>Module</a:t>
            </a:r>
            <a:endParaRPr lang="sv-SE" dirty="0"/>
          </a:p>
          <a:p>
            <a:pPr lvl="1">
              <a:defRPr/>
            </a:pPr>
            <a:r>
              <a:rPr lang="sv-SE" dirty="0" err="1"/>
              <a:t>Implementation</a:t>
            </a:r>
            <a:r>
              <a:rPr lang="sv-SE" dirty="0"/>
              <a:t> </a:t>
            </a:r>
            <a:r>
              <a:rPr lang="sv-SE" dirty="0" err="1"/>
              <a:t>unit</a:t>
            </a:r>
            <a:endParaRPr lang="sv-SE" dirty="0"/>
          </a:p>
          <a:p>
            <a:pPr lvl="1">
              <a:defRPr/>
            </a:pPr>
            <a:r>
              <a:rPr lang="sv-SE" dirty="0" err="1"/>
              <a:t>Independently</a:t>
            </a:r>
            <a:r>
              <a:rPr lang="sv-SE" dirty="0"/>
              <a:t> </a:t>
            </a:r>
            <a:r>
              <a:rPr lang="sv-SE" dirty="0" err="1"/>
              <a:t>developed</a:t>
            </a:r>
            <a:endParaRPr lang="sv-SE" dirty="0"/>
          </a:p>
          <a:p>
            <a:pPr lvl="1">
              <a:defRPr/>
            </a:pPr>
            <a:r>
              <a:rPr lang="en-US" dirty="0"/>
              <a:t>Do not need each other to function</a:t>
            </a:r>
            <a:endParaRPr lang="sv-SE" dirty="0"/>
          </a:p>
          <a:p>
            <a:pPr>
              <a:defRPr/>
            </a:pPr>
            <a:endParaRPr lang="sv-SE" dirty="0" err="1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Summary: Re-engineering</a:t>
            </a:r>
          </a:p>
        </p:txBody>
      </p:sp>
      <p:sp>
        <p:nvSpPr>
          <p:cNvPr id="8806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Do not do it from scratch, use:</a:t>
            </a:r>
          </a:p>
          <a:p>
            <a:r>
              <a:rPr lang="sv-SE" altLang="x-none">
                <a:ea typeface="ＭＳ Ｐゴシック" charset="-128"/>
              </a:rPr>
              <a:t>Existing knowledge</a:t>
            </a:r>
          </a:p>
          <a:p>
            <a:pPr lvl="1"/>
            <a:r>
              <a:rPr lang="sv-SE" altLang="x-none">
                <a:ea typeface="ＭＳ Ｐゴシック" charset="-128"/>
              </a:rPr>
              <a:t>Design Principles</a:t>
            </a:r>
          </a:p>
          <a:p>
            <a:pPr lvl="1"/>
            <a:r>
              <a:rPr lang="sv-SE" altLang="x-none">
                <a:ea typeface="ＭＳ Ｐゴシック" charset="-128"/>
              </a:rPr>
              <a:t>Design Patterns</a:t>
            </a:r>
          </a:p>
          <a:p>
            <a:r>
              <a:rPr lang="sv-SE" altLang="x-none">
                <a:ea typeface="ＭＳ Ｐゴシック" charset="-128"/>
              </a:rPr>
              <a:t>Existing tools</a:t>
            </a:r>
          </a:p>
          <a:p>
            <a:pPr lvl="1"/>
            <a:r>
              <a:rPr lang="sv-SE" altLang="x-none">
                <a:ea typeface="ＭＳ Ｐゴシック" charset="-128"/>
              </a:rPr>
              <a:t>Frameworks</a:t>
            </a:r>
          </a:p>
          <a:p>
            <a:pPr lvl="1"/>
            <a:r>
              <a:rPr lang="sv-SE" altLang="x-none">
                <a:ea typeface="ＭＳ Ｐゴシック" charset="-128"/>
              </a:rPr>
              <a:t>Techniques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Summary: Working steps</a:t>
            </a:r>
          </a:p>
        </p:txBody>
      </p:sp>
      <p:sp>
        <p:nvSpPr>
          <p:cNvPr id="8909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Three basic steps:</a:t>
            </a:r>
          </a:p>
          <a:p>
            <a:pPr lvl="1"/>
            <a:r>
              <a:rPr lang="en-US" altLang="x-none">
                <a:ea typeface="ＭＳ Ｐゴシック" charset="-128"/>
              </a:rPr>
              <a:t>Reverse engineering </a:t>
            </a:r>
          </a:p>
          <a:p>
            <a:pPr lvl="1"/>
            <a:r>
              <a:rPr lang="en-US" altLang="x-none">
                <a:ea typeface="ＭＳ Ｐゴシック" charset="-128"/>
              </a:rPr>
              <a:t>Restructuring/Refactoring</a:t>
            </a:r>
          </a:p>
          <a:p>
            <a:pPr lvl="1"/>
            <a:r>
              <a:rPr lang="en-US" altLang="x-none">
                <a:ea typeface="ＭＳ Ｐゴシック" charset="-128"/>
              </a:rPr>
              <a:t>Forward engineering</a:t>
            </a:r>
          </a:p>
          <a:p>
            <a:r>
              <a:rPr lang="sv-SE" altLang="x-none">
                <a:ea typeface="ＭＳ Ｐゴシック" charset="-128"/>
              </a:rPr>
              <a:t>Do not be afraid to use your own technique or model!</a:t>
            </a:r>
          </a:p>
          <a:p>
            <a:pPr lvl="1"/>
            <a:r>
              <a:rPr lang="sv-SE" altLang="x-none">
                <a:ea typeface="ＭＳ Ｐゴシック" charset="-128"/>
              </a:rPr>
              <a:t>Needs to fit the project at hand</a:t>
            </a:r>
          </a:p>
          <a:p>
            <a:pPr lvl="1"/>
            <a:r>
              <a:rPr lang="sv-SE" altLang="x-none">
                <a:ea typeface="ＭＳ Ｐゴシック" charset="-128"/>
              </a:rPr>
              <a:t>Example: No Architecture -&gt; Work from Intentions Abstraction Level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Summary: Thesis Example</a:t>
            </a:r>
          </a:p>
        </p:txBody>
      </p:sp>
      <p:sp>
        <p:nvSpPr>
          <p:cNvPr id="9011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Transforming the static implementation to an open, modularized, and flexible platform.</a:t>
            </a:r>
            <a:endParaRPr lang="sv-SE" altLang="x-none">
              <a:ea typeface="ＭＳ Ｐゴシック" charset="-128"/>
            </a:endParaRPr>
          </a:p>
          <a:p>
            <a:pPr lvl="1"/>
            <a:r>
              <a:rPr lang="en-US" altLang="x-none">
                <a:ea typeface="ＭＳ Ｐゴシック" charset="-128"/>
              </a:rPr>
              <a:t>Using Re-engineering</a:t>
            </a:r>
          </a:p>
          <a:p>
            <a:pPr lvl="2"/>
            <a:r>
              <a:rPr lang="en-US" altLang="x-none">
                <a:ea typeface="ＭＳ Ｐゴシック" charset="-128"/>
              </a:rPr>
              <a:t>Model-View-Controller layering</a:t>
            </a:r>
          </a:p>
          <a:p>
            <a:pPr lvl="2"/>
            <a:r>
              <a:rPr lang="en-US" altLang="x-none">
                <a:ea typeface="ＭＳ Ｐゴシック" charset="-128"/>
              </a:rPr>
              <a:t>Frameworks like the Zend Framework 2 and the Doctrine 2 ORM.</a:t>
            </a:r>
          </a:p>
          <a:p>
            <a:r>
              <a:rPr lang="en-US" altLang="x-none">
                <a:ea typeface="ＭＳ Ｐゴシック" charset="-128"/>
              </a:rPr>
              <a:t>Code complexity analysis</a:t>
            </a:r>
          </a:p>
          <a:p>
            <a:pPr lvl="1"/>
            <a:r>
              <a:rPr lang="en-US" altLang="x-none">
                <a:ea typeface="ＭＳ Ｐゴシック" charset="-128"/>
              </a:rPr>
              <a:t>New application should have a better understandability and maintainability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Lessons Learned</a:t>
            </a:r>
          </a:p>
        </p:txBody>
      </p:sp>
      <p:sp>
        <p:nvSpPr>
          <p:cNvPr id="9113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Build on other</a:t>
            </a:r>
            <a:r>
              <a:rPr lang="sv-SE" altLang="en-US">
                <a:ea typeface="ＭＳ Ｐゴシック" charset="-128"/>
              </a:rPr>
              <a:t>’</a:t>
            </a:r>
            <a:r>
              <a:rPr lang="sv-SE" altLang="x-none">
                <a:ea typeface="ＭＳ Ｐゴシック" charset="-128"/>
              </a:rPr>
              <a:t>s shoulders</a:t>
            </a:r>
          </a:p>
          <a:p>
            <a:pPr lvl="1"/>
            <a:r>
              <a:rPr lang="sv-SE" altLang="x-none">
                <a:ea typeface="ＭＳ Ｐゴシック" charset="-128"/>
              </a:rPr>
              <a:t>Do not reinvent the wheel</a:t>
            </a:r>
          </a:p>
          <a:p>
            <a:r>
              <a:rPr lang="sv-SE" altLang="x-none">
                <a:ea typeface="ＭＳ Ｐゴシック" charset="-128"/>
              </a:rPr>
              <a:t>Document important stuff</a:t>
            </a:r>
          </a:p>
          <a:p>
            <a:pPr lvl="1"/>
            <a:r>
              <a:rPr lang="sv-SE" altLang="x-none">
                <a:ea typeface="ＭＳ Ｐゴシック" charset="-128"/>
              </a:rPr>
              <a:t>Comments in code</a:t>
            </a:r>
          </a:p>
          <a:p>
            <a:pPr lvl="1"/>
            <a:r>
              <a:rPr lang="sv-SE" altLang="x-none">
                <a:ea typeface="ＭＳ Ｐゴシック" charset="-128"/>
              </a:rPr>
              <a:t>Later developers will thank you</a:t>
            </a:r>
          </a:p>
          <a:p>
            <a:r>
              <a:rPr lang="sv-SE" altLang="x-none">
                <a:ea typeface="ＭＳ Ｐゴシック" charset="-128"/>
              </a:rPr>
              <a:t>Conservation of Familiarity</a:t>
            </a:r>
          </a:p>
          <a:p>
            <a:pPr lvl="1"/>
            <a:r>
              <a:rPr lang="sv-SE" altLang="x-none">
                <a:ea typeface="ＭＳ Ｐゴシック" charset="-128"/>
              </a:rPr>
              <a:t>So easy to miss</a:t>
            </a:r>
          </a:p>
          <a:p>
            <a:pPr>
              <a:buFont typeface="Arial" charset="0"/>
              <a:buNone/>
            </a:pPr>
            <a:endParaRPr lang="sv-SE" altLang="x-none" sz="24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Lehman</a:t>
            </a:r>
            <a:r>
              <a:rPr lang="sv-SE" altLang="en-US">
                <a:ea typeface="ＭＳ Ｐゴシック" charset="-128"/>
              </a:rPr>
              <a:t>’</a:t>
            </a:r>
            <a:r>
              <a:rPr lang="sv-SE" altLang="x-none">
                <a:ea typeface="ＭＳ Ｐゴシック" charset="-128"/>
              </a:rPr>
              <a:t>s Laws again…</a:t>
            </a:r>
          </a:p>
        </p:txBody>
      </p:sp>
      <p:sp>
        <p:nvSpPr>
          <p:cNvPr id="9216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x-none">
                <a:ea typeface="ＭＳ Ｐゴシック" charset="-128"/>
              </a:rPr>
              <a:t>Conservation of Familiarity</a:t>
            </a:r>
            <a:r>
              <a:rPr lang="en-US" altLang="x-none" sz="2400">
                <a:ea typeface="ＭＳ Ｐゴシック" charset="-128"/>
              </a:rPr>
              <a:t> </a:t>
            </a:r>
          </a:p>
          <a:p>
            <a:r>
              <a:rPr lang="en-US" altLang="x-none" sz="2400">
                <a:ea typeface="ＭＳ Ｐゴシック" charset="-128"/>
              </a:rPr>
              <a:t>As a system evolves, developers must maintain mastery of its content and behavior to achieve satisfactory evolution.</a:t>
            </a:r>
          </a:p>
          <a:p>
            <a:r>
              <a:rPr lang="en-US" altLang="x-none" sz="2400">
                <a:ea typeface="ＭＳ Ｐゴシック" charset="-128"/>
              </a:rPr>
              <a:t>Without a familiarity of how and why the system was designed in the way it was, it becomes very difficult to implement changes to it without compromising the ability to understand it.</a:t>
            </a:r>
            <a:endParaRPr lang="sv-SE" altLang="x-none" sz="24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93186" name="Bildobjekt 3" descr="MemoryLane_overview_files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97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Bildobjekt 4" descr="MLReview_overview_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0"/>
            <a:ext cx="21193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ak pil 6"/>
          <p:cNvCxnSpPr>
            <a:stCxn id="4" idx="3"/>
            <a:endCxn id="5" idx="1"/>
          </p:cNvCxnSpPr>
          <p:nvPr/>
        </p:nvCxnSpPr>
        <p:spPr>
          <a:xfrm>
            <a:off x="5097053" y="2719388"/>
            <a:ext cx="1927037" cy="0"/>
          </a:xfrm>
          <a:prstGeom prst="straightConnector1">
            <a:avLst/>
          </a:prstGeom>
          <a:ln w="168275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Bildobjekt 5" descr="Too-busy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349500"/>
            <a:ext cx="51530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The End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Questions?</a:t>
            </a:r>
          </a:p>
        </p:txBody>
      </p:sp>
      <p:pic>
        <p:nvPicPr>
          <p:cNvPr id="95235" name="Picture 3" descr="C:\Users\Daniel\AppData\Local\Microsoft\Windows\Temporary Internet Files\Content.IE5\1R6U3JBL\MC9000787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284538"/>
            <a:ext cx="1220787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Appendix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sv-SE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Old prototype</a:t>
            </a:r>
          </a:p>
        </p:txBody>
      </p:sp>
      <p:pic>
        <p:nvPicPr>
          <p:cNvPr id="97282" name="Platshållare för innehåll 4" descr="old_memorlylane_app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2055813"/>
            <a:ext cx="7499350" cy="47752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Lehman</a:t>
            </a:r>
            <a:r>
              <a:rPr lang="sv-SE" altLang="en-US">
                <a:ea typeface="ＭＳ Ｐゴシック" charset="-128"/>
              </a:rPr>
              <a:t>’</a:t>
            </a:r>
            <a:r>
              <a:rPr lang="sv-SE" altLang="x-none">
                <a:ea typeface="ＭＳ Ｐゴシック" charset="-128"/>
              </a:rPr>
              <a:t>s Laws</a:t>
            </a:r>
          </a:p>
        </p:txBody>
      </p:sp>
      <p:sp>
        <p:nvSpPr>
          <p:cNvPr id="3379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Program evolution</a:t>
            </a:r>
          </a:p>
          <a:p>
            <a:r>
              <a:rPr lang="en-US" altLang="x-none">
                <a:ea typeface="ＭＳ Ｐゴシック" charset="-128"/>
              </a:rPr>
              <a:t>The Law of Continuing Change</a:t>
            </a:r>
          </a:p>
          <a:p>
            <a:pPr lvl="1"/>
            <a:r>
              <a:rPr lang="en-US" altLang="x-none">
                <a:ea typeface="ＭＳ Ｐゴシック" charset="-128"/>
              </a:rPr>
              <a:t>A program that is used in reality must change, or become progressively less useful.</a:t>
            </a:r>
            <a:endParaRPr lang="sv-SE" altLang="x-none">
              <a:ea typeface="ＭＳ Ｐゴシック" charset="-128"/>
            </a:endParaRPr>
          </a:p>
          <a:p>
            <a:r>
              <a:rPr lang="en-US" altLang="x-none">
                <a:ea typeface="ＭＳ Ｐゴシック" charset="-128"/>
              </a:rPr>
              <a:t>The Law of Increasing Complexity</a:t>
            </a:r>
          </a:p>
          <a:p>
            <a:pPr lvl="1"/>
            <a:r>
              <a:rPr lang="en-US" altLang="x-none">
                <a:ea typeface="ＭＳ Ｐゴシック" charset="-128"/>
              </a:rPr>
              <a:t>As a program evolves, it becomes more complex. This will continue until work is done to maintain or reduce the complexity.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New prototype</a:t>
            </a:r>
          </a:p>
        </p:txBody>
      </p:sp>
      <p:pic>
        <p:nvPicPr>
          <p:cNvPr id="98306" name="Platshållare för innehåll 3" descr="MLReview_filter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2057400"/>
            <a:ext cx="6205537" cy="48006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9933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Single responsibility principle</a:t>
            </a:r>
          </a:p>
          <a:p>
            <a:r>
              <a:rPr lang="sv-SE" altLang="x-none">
                <a:ea typeface="ＭＳ Ｐゴシック" charset="-128"/>
              </a:rPr>
              <a:t>Open/closed principle</a:t>
            </a:r>
          </a:p>
          <a:p>
            <a:r>
              <a:rPr lang="sv-SE" altLang="x-none">
                <a:ea typeface="ＭＳ Ｐゴシック" charset="-128"/>
              </a:rPr>
              <a:t>Liskov substitution principle</a:t>
            </a:r>
          </a:p>
          <a:p>
            <a:r>
              <a:rPr lang="sv-SE" altLang="x-none">
                <a:ea typeface="ＭＳ Ｐゴシック" charset="-128"/>
              </a:rPr>
              <a:t>Interface segregation</a:t>
            </a:r>
          </a:p>
          <a:p>
            <a:r>
              <a:rPr lang="sv-SE" altLang="x-none">
                <a:ea typeface="ＭＳ Ｐゴシック" charset="-128"/>
              </a:rPr>
              <a:t>Dependency inversion principle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10035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Single responsibility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A class should have only a single responsibility</a:t>
            </a:r>
          </a:p>
          <a:p>
            <a:pPr lvl="1"/>
            <a:r>
              <a:rPr lang="en-US" altLang="x-none">
                <a:ea typeface="ＭＳ Ｐゴシック" charset="-128"/>
              </a:rPr>
              <a:t>Only one potential change in the software's specification should be able to affect the specification of the class</a:t>
            </a:r>
            <a:endParaRPr lang="sv-SE" altLang="x-none">
              <a:ea typeface="ＭＳ Ｐゴシック" charset="-128"/>
            </a:endParaRPr>
          </a:p>
          <a:p>
            <a:r>
              <a:rPr lang="sv-SE" altLang="x-none">
                <a:ea typeface="ＭＳ Ｐゴシック" charset="-128"/>
              </a:rPr>
              <a:t>Open/closed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Software entities should be open for extension, but closed for modification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10137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Liskov substitution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Objects in a program should be replaceable with instances of their subtypes without altering the correctness of that program</a:t>
            </a:r>
            <a:endParaRPr lang="sv-SE" altLang="x-none">
              <a:ea typeface="ＭＳ Ｐゴシック" charset="-128"/>
            </a:endParaRPr>
          </a:p>
          <a:p>
            <a:r>
              <a:rPr lang="sv-SE" altLang="x-none">
                <a:ea typeface="ＭＳ Ｐゴシック" charset="-128"/>
              </a:rPr>
              <a:t>Interface segregation</a:t>
            </a:r>
          </a:p>
          <a:p>
            <a:pPr lvl="1"/>
            <a:r>
              <a:rPr lang="en-US" altLang="x-none">
                <a:ea typeface="ＭＳ Ｐゴシック" charset="-128"/>
              </a:rPr>
              <a:t>Many client-specific interfaces are better than one general-purpose interface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OO Design Principles</a:t>
            </a:r>
          </a:p>
        </p:txBody>
      </p:sp>
      <p:sp>
        <p:nvSpPr>
          <p:cNvPr id="10240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Dependency inversion principle</a:t>
            </a:r>
          </a:p>
          <a:p>
            <a:pPr lvl="1"/>
            <a:r>
              <a:rPr lang="en-US" altLang="x-none">
                <a:ea typeface="ＭＳ Ｐゴシック" charset="-128"/>
              </a:rPr>
              <a:t>Depend upon Abstractions. Do not depend upon concretions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Dependency injection is one method of following this principle</a:t>
            </a:r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x-none">
                <a:ea typeface="ＭＳ Ｐゴシック" charset="-128"/>
              </a:rPr>
              <a:t>Example: Design Pattern</a:t>
            </a:r>
          </a:p>
        </p:txBody>
      </p:sp>
      <p:sp>
        <p:nvSpPr>
          <p:cNvPr id="103426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Dependency Injection (DI)</a:t>
            </a:r>
          </a:p>
          <a:p>
            <a:r>
              <a:rPr lang="sv-SE" altLang="x-none">
                <a:ea typeface="ＭＳ Ｐゴシック" charset="-128"/>
              </a:rPr>
              <a:t>Builds on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x-none">
                <a:ea typeface="ＭＳ Ｐゴシック" charset="-128"/>
              </a:rPr>
              <a:t>Inversion of Control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x-none">
                <a:ea typeface="ＭＳ Ｐゴシック" charset="-128"/>
              </a:rPr>
              <a:t> </a:t>
            </a:r>
          </a:p>
          <a:p>
            <a:pPr lvl="1"/>
            <a:r>
              <a:rPr lang="sv-SE" altLang="x-none">
                <a:ea typeface="ＭＳ Ｐゴシック" charset="-128"/>
              </a:rPr>
              <a:t>Design Principle</a:t>
            </a:r>
          </a:p>
          <a:p>
            <a:pPr lvl="1"/>
            <a:r>
              <a:rPr lang="sv-SE" altLang="x-none">
                <a:ea typeface="ＭＳ Ｐゴシック" charset="-128"/>
              </a:rPr>
              <a:t>Also called </a:t>
            </a:r>
            <a:r>
              <a:rPr lang="sv-SE" altLang="en-US">
                <a:ea typeface="ＭＳ Ｐゴシック" charset="-128"/>
              </a:rPr>
              <a:t>”</a:t>
            </a:r>
            <a:r>
              <a:rPr lang="sv-SE" altLang="x-none">
                <a:ea typeface="ＭＳ Ｐゴシック" charset="-128"/>
              </a:rPr>
              <a:t>The Hollywood Principle</a:t>
            </a:r>
            <a:r>
              <a:rPr lang="sv-SE" altLang="en-US">
                <a:ea typeface="ＭＳ Ｐゴシック" charset="-128"/>
              </a:rPr>
              <a:t>”</a:t>
            </a:r>
            <a:endParaRPr lang="sv-SE" altLang="x-none">
              <a:ea typeface="ＭＳ Ｐゴシック" charset="-128"/>
            </a:endParaRPr>
          </a:p>
          <a:p>
            <a:pPr lvl="2"/>
            <a:r>
              <a:rPr lang="en-US" altLang="x-none">
                <a:ea typeface="ＭＳ Ｐゴシック" charset="-128"/>
              </a:rPr>
              <a:t>Don't call us, we'll call you!</a:t>
            </a:r>
          </a:p>
          <a:p>
            <a:pPr lvl="1"/>
            <a:r>
              <a:rPr lang="en-US" altLang="x-none">
                <a:ea typeface="ＭＳ Ｐゴシック" charset="-128"/>
              </a:rPr>
              <a:t>Difference between Framework and Library</a:t>
            </a:r>
          </a:p>
          <a:p>
            <a:r>
              <a:rPr lang="sv-SE" altLang="x-none">
                <a:ea typeface="ＭＳ Ｐゴシック" charset="-128"/>
              </a:rPr>
              <a:t>Increases Modularity (Design Principle)</a:t>
            </a:r>
          </a:p>
          <a:p>
            <a:r>
              <a:rPr lang="sv-SE" altLang="x-none">
                <a:ea typeface="ＭＳ Ｐゴシック" charset="-128"/>
              </a:rPr>
              <a:t>Increases Extensibility (Design Principle)</a:t>
            </a:r>
          </a:p>
          <a:p>
            <a:endParaRPr lang="sv-SE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sv-SE" dirty="0"/>
              <a:t>Design </a:t>
            </a:r>
            <a:r>
              <a:rPr lang="sv-SE" dirty="0" err="1"/>
              <a:t>Pattern</a:t>
            </a:r>
            <a:r>
              <a:rPr lang="sv-SE" dirty="0"/>
              <a:t>: </a:t>
            </a:r>
            <a:r>
              <a:rPr lang="en-US" dirty="0"/>
              <a:t>Dependency Injection</a:t>
            </a:r>
            <a:endParaRPr lang="sv-SE" dirty="0"/>
          </a:p>
        </p:txBody>
      </p:sp>
      <p:sp>
        <p:nvSpPr>
          <p:cNvPr id="104450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Definition 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Dependency Injection:  Authoritative component inject any dependencies into other components.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sv-SE" dirty="0"/>
              <a:t>Design </a:t>
            </a:r>
            <a:r>
              <a:rPr lang="sv-SE" dirty="0" err="1"/>
              <a:t>Pattern</a:t>
            </a:r>
            <a:r>
              <a:rPr lang="sv-SE" dirty="0"/>
              <a:t>: </a:t>
            </a:r>
            <a:r>
              <a:rPr lang="en-US" dirty="0"/>
              <a:t>Dependency Injection</a:t>
            </a:r>
            <a:endParaRPr lang="sv-SE" dirty="0"/>
          </a:p>
        </p:txBody>
      </p:sp>
      <p:sp>
        <p:nvSpPr>
          <p:cNvPr id="105474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Definition </a:t>
            </a:r>
          </a:p>
          <a:p>
            <a:pPr lvl="1"/>
            <a:r>
              <a:rPr lang="en-US" altLang="x-none">
                <a:ea typeface="ＭＳ Ｐゴシック" charset="-128"/>
              </a:rPr>
              <a:t>Dependency Injection:  Authoritative component inject any dependencies into other components.</a:t>
            </a:r>
          </a:p>
          <a:p>
            <a:r>
              <a:rPr lang="en-US" altLang="x-none">
                <a:ea typeface="ＭＳ Ｐゴシック" charset="-128"/>
              </a:rPr>
              <a:t>Wait…WHAT??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Example Design Pattern: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Without Dependency Injection</a:t>
            </a:r>
          </a:p>
        </p:txBody>
      </p:sp>
      <p:pic>
        <p:nvPicPr>
          <p:cNvPr id="106498" name="Platshållare för innehåll 3" descr="DI_n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989138"/>
            <a:ext cx="7273925" cy="2954337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altLang="x-none" sz="3200">
                <a:ea typeface="ＭＳ Ｐゴシック" charset="-128"/>
              </a:rPr>
              <a:t>Example Design Pattern:</a:t>
            </a:r>
            <a:br>
              <a:rPr lang="sv-SE" altLang="x-none" sz="3200">
                <a:ea typeface="ＭＳ Ｐゴシック" charset="-128"/>
              </a:rPr>
            </a:br>
            <a:r>
              <a:rPr lang="sv-SE" altLang="x-none" sz="3200">
                <a:ea typeface="ＭＳ Ｐゴシック" charset="-128"/>
              </a:rPr>
              <a:t>With Dependency Injection</a:t>
            </a:r>
          </a:p>
        </p:txBody>
      </p:sp>
      <p:pic>
        <p:nvPicPr>
          <p:cNvPr id="107522" name="Platshållare för innehåll 3" descr="DI_y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989138"/>
            <a:ext cx="6770687" cy="286226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What is Re-engineering?</a:t>
            </a:r>
          </a:p>
        </p:txBody>
      </p:sp>
      <p:sp>
        <p:nvSpPr>
          <p:cNvPr id="34818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Understand and then improve existing software system</a:t>
            </a:r>
          </a:p>
          <a:p>
            <a:pPr lvl="1"/>
            <a:r>
              <a:rPr lang="en-US" altLang="x-none">
                <a:ea typeface="ＭＳ Ｐゴシック" charset="-128"/>
              </a:rPr>
              <a:t>Examination &gt; Analysis &gt; Alteration</a:t>
            </a:r>
          </a:p>
          <a:p>
            <a:r>
              <a:rPr lang="en-US" altLang="x-none">
                <a:ea typeface="ＭＳ Ｐゴシック" charset="-128"/>
              </a:rPr>
              <a:t>Does not change the functionality</a:t>
            </a:r>
          </a:p>
          <a:p>
            <a:r>
              <a:rPr lang="en-US" altLang="x-none">
                <a:ea typeface="ＭＳ Ｐゴシック" charset="-128"/>
              </a:rPr>
              <a:t>Three basic steps:</a:t>
            </a:r>
          </a:p>
          <a:p>
            <a:pPr lvl="1"/>
            <a:r>
              <a:rPr lang="en-US" altLang="x-none">
                <a:ea typeface="ＭＳ Ｐゴシック" charset="-128"/>
              </a:rPr>
              <a:t>Reverse engineering </a:t>
            </a:r>
          </a:p>
          <a:p>
            <a:pPr lvl="1"/>
            <a:r>
              <a:rPr lang="en-US" altLang="x-none">
                <a:ea typeface="ＭＳ Ｐゴシック" charset="-128"/>
              </a:rPr>
              <a:t>Restructuring/Refactoring</a:t>
            </a:r>
          </a:p>
          <a:p>
            <a:pPr lvl="1"/>
            <a:r>
              <a:rPr lang="en-US" altLang="x-none">
                <a:ea typeface="ＭＳ Ｐゴシック" charset="-128"/>
              </a:rPr>
              <a:t>Forward engineering</a:t>
            </a:r>
          </a:p>
          <a:p>
            <a:endParaRPr lang="en-US" altLang="x-none">
              <a:ea typeface="ＭＳ Ｐゴシック" charset="-128"/>
            </a:endParaRPr>
          </a:p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sv-SE" dirty="0"/>
              <a:t>RL Implementation: </a:t>
            </a:r>
            <a:br>
              <a:rPr lang="sv-SE" dirty="0"/>
            </a:br>
            <a:r>
              <a:rPr lang="sv-SE" dirty="0"/>
              <a:t>Service </a:t>
            </a:r>
            <a:r>
              <a:rPr lang="sv-SE" dirty="0" err="1"/>
              <a:t>Locator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DI</a:t>
            </a:r>
            <a:endParaRPr lang="en-GB" dirty="0"/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Service Locator: An object that knows how to get hold of all the services needed by the application.</a:t>
            </a:r>
          </a:p>
          <a:p>
            <a:endParaRPr lang="sv-SE" altLang="x-none">
              <a:ea typeface="ＭＳ Ｐゴシック" charset="-128"/>
            </a:endParaRPr>
          </a:p>
          <a:p>
            <a:endParaRPr lang="en-GB" altLang="x-none">
              <a:ea typeface="ＭＳ Ｐゴシック" charset="-128"/>
            </a:endParaRPr>
          </a:p>
        </p:txBody>
      </p:sp>
      <p:pic>
        <p:nvPicPr>
          <p:cNvPr id="108547" name="Platshållare för innehåll 3" descr="personform_d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997200"/>
            <a:ext cx="7923213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cap="none">
                <a:ea typeface="ＭＳ Ｐゴシック" charset="-128"/>
              </a:rPr>
              <a:t>Questions?</a:t>
            </a:r>
          </a:p>
        </p:txBody>
      </p:sp>
      <p:sp>
        <p:nvSpPr>
          <p:cNvPr id="18434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8C648B9-732E-674E-BDE7-B61C588D00B4}" type="slidenum">
              <a:rPr lang="en-US" altLang="x-none" sz="1400">
                <a:latin typeface="Arial Black" charset="0"/>
              </a:rPr>
              <a:pPr eaLnBrk="1" hangingPunct="1"/>
              <a:t>81</a:t>
            </a:fld>
            <a:endParaRPr lang="en-US" altLang="x-none" sz="1400">
              <a:latin typeface="Arial Blac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x-none">
                <a:ea typeface="ＭＳ Ｐゴシック" charset="-128"/>
              </a:rPr>
              <a:t>Why Re-engineering?</a:t>
            </a:r>
          </a:p>
        </p:txBody>
      </p:sp>
      <p:sp>
        <p:nvSpPr>
          <p:cNvPr id="35842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Make the system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better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!</a:t>
            </a:r>
          </a:p>
          <a:p>
            <a:pPr lvl="1"/>
            <a:r>
              <a:rPr lang="en-US" altLang="x-none">
                <a:ea typeface="ＭＳ Ｐゴシック" charset="-128"/>
              </a:rPr>
              <a:t>More maintainable</a:t>
            </a:r>
          </a:p>
          <a:p>
            <a:pPr lvl="1"/>
            <a:r>
              <a:rPr lang="en-US" altLang="x-none">
                <a:ea typeface="ＭＳ Ｐゴシック" charset="-128"/>
              </a:rPr>
              <a:t>Easier to understand</a:t>
            </a:r>
          </a:p>
          <a:p>
            <a:pPr lvl="1"/>
            <a:r>
              <a:rPr lang="en-US" altLang="x-none">
                <a:ea typeface="ＭＳ Ｐゴシック" charset="-128"/>
              </a:rPr>
              <a:t>Better performance</a:t>
            </a:r>
          </a:p>
          <a:p>
            <a:r>
              <a:rPr lang="en-US" altLang="x-none">
                <a:ea typeface="ＭＳ Ｐゴシック" charset="-128"/>
              </a:rPr>
              <a:t>Cope with changes outside the system</a:t>
            </a:r>
          </a:p>
          <a:p>
            <a:pPr lvl="1"/>
            <a:r>
              <a:rPr lang="en-US" altLang="x-none">
                <a:ea typeface="ＭＳ Ｐゴシック" charset="-128"/>
              </a:rPr>
              <a:t>New software</a:t>
            </a:r>
          </a:p>
          <a:p>
            <a:pPr lvl="1"/>
            <a:r>
              <a:rPr lang="en-US" altLang="x-none">
                <a:ea typeface="ＭＳ Ｐゴシック" charset="-128"/>
              </a:rPr>
              <a:t>New hardware</a:t>
            </a:r>
          </a:p>
          <a:p>
            <a:endParaRPr lang="en-US" altLang="x-none">
              <a:ea typeface="ＭＳ Ｐゴシック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sef_PhD_v2">
  <a:themeElements>
    <a:clrScheme name="7479e5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479e59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479e5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479e5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479e5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7479e590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7479e590">
    <a:majorFont>
      <a:latin typeface="Arial Black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7479e590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7479e590">
    <a:majorFont>
      <a:latin typeface="Arial Black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Josef_PhD_v2</Template>
  <TotalTime>11300</TotalTime>
  <Words>1658</Words>
  <Application>Microsoft Macintosh PowerPoint</Application>
  <PresentationFormat>On-screen Show (4:3)</PresentationFormat>
  <Paragraphs>328</Paragraphs>
  <Slides>81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ＭＳ Ｐゴシック</vt:lpstr>
      <vt:lpstr>Arial</vt:lpstr>
      <vt:lpstr>Arial Black</vt:lpstr>
      <vt:lpstr>Josef_PhD_v2</vt:lpstr>
      <vt:lpstr>Software Engineering D7032E Lecture 8: Refactoring</vt:lpstr>
      <vt:lpstr>Refactoring</vt:lpstr>
      <vt:lpstr>Software Re-engineering - Theoretical and Practical Approaches </vt:lpstr>
      <vt:lpstr>Structure of Presentation</vt:lpstr>
      <vt:lpstr>Theory</vt:lpstr>
      <vt:lpstr>Some Basics</vt:lpstr>
      <vt:lpstr>Lehman’s Laws</vt:lpstr>
      <vt:lpstr>What is Re-engineering?</vt:lpstr>
      <vt:lpstr>Why Re-engineering?</vt:lpstr>
      <vt:lpstr>Re-engineering Steps</vt:lpstr>
      <vt:lpstr>Re-engineering Steps</vt:lpstr>
      <vt:lpstr>Re-engineering Steps</vt:lpstr>
      <vt:lpstr>Re-engineering: Different levels</vt:lpstr>
      <vt:lpstr>New level needed?</vt:lpstr>
      <vt:lpstr>New level needed?</vt:lpstr>
      <vt:lpstr>Re-engineering Model</vt:lpstr>
      <vt:lpstr>Reverse Engineering:  Problems at Architecture Level</vt:lpstr>
      <vt:lpstr>How to Refactor?</vt:lpstr>
      <vt:lpstr>How to Refactor?</vt:lpstr>
      <vt:lpstr>How to Refactor?</vt:lpstr>
      <vt:lpstr>How to Refactor?</vt:lpstr>
      <vt:lpstr>Refactor:  Existing Knowledge and Tools</vt:lpstr>
      <vt:lpstr>Refactor: Different Levels</vt:lpstr>
      <vt:lpstr>Refactor: Low Levels</vt:lpstr>
      <vt:lpstr>Software Framework</vt:lpstr>
      <vt:lpstr>Real Life Example</vt:lpstr>
      <vt:lpstr>Thesis Purpose</vt:lpstr>
      <vt:lpstr>MemoryLane</vt:lpstr>
      <vt:lpstr>Camera for life-logging</vt:lpstr>
      <vt:lpstr>MemoryLane: Create activity</vt:lpstr>
      <vt:lpstr>MemoryLane: Activity Recognition</vt:lpstr>
      <vt:lpstr>MemoryLane: First looks…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Re-engineering</vt:lpstr>
      <vt:lpstr>Example: Reverse Engineering</vt:lpstr>
      <vt:lpstr>Example: Refactoring</vt:lpstr>
      <vt:lpstr>Example: Forward Engineering</vt:lpstr>
      <vt:lpstr>Example: Frameworks</vt:lpstr>
      <vt:lpstr>PowerPoint Presentation</vt:lpstr>
      <vt:lpstr>PowerPoint Presentation</vt:lpstr>
      <vt:lpstr>New MemoryLane: Model</vt:lpstr>
      <vt:lpstr>New MemoryLane: Model</vt:lpstr>
      <vt:lpstr>New MemoryLane: View</vt:lpstr>
      <vt:lpstr>New MemoryLane: View</vt:lpstr>
      <vt:lpstr>New MemoryLane: Controller</vt:lpstr>
      <vt:lpstr>New MemoryLane: Controller</vt:lpstr>
      <vt:lpstr>Uh-huh, but is it ”better”?</vt:lpstr>
      <vt:lpstr>Thesis: Code Complexity</vt:lpstr>
      <vt:lpstr>Thesis: Lines Of Code (LOC)</vt:lpstr>
      <vt:lpstr>Thesis: LOC with Frameworks</vt:lpstr>
      <vt:lpstr>PowerPoint Presentation</vt:lpstr>
      <vt:lpstr>Conclusions</vt:lpstr>
      <vt:lpstr>Summary: Re-engineering</vt:lpstr>
      <vt:lpstr>Summary: Working steps</vt:lpstr>
      <vt:lpstr>Summary: Thesis Example</vt:lpstr>
      <vt:lpstr>Lessons Learned</vt:lpstr>
      <vt:lpstr>Lehman’s Laws again…</vt:lpstr>
      <vt:lpstr>PowerPoint Presentation</vt:lpstr>
      <vt:lpstr>PowerPoint Presentation</vt:lpstr>
      <vt:lpstr>The End</vt:lpstr>
      <vt:lpstr>Appendix</vt:lpstr>
      <vt:lpstr>Old prototype</vt:lpstr>
      <vt:lpstr>New prototype</vt:lpstr>
      <vt:lpstr>OO Design Principles</vt:lpstr>
      <vt:lpstr>OO Design Principles</vt:lpstr>
      <vt:lpstr>OO Design Principles</vt:lpstr>
      <vt:lpstr>OO Design Principles</vt:lpstr>
      <vt:lpstr>Example: Design Pattern</vt:lpstr>
      <vt:lpstr>Design Pattern: Dependency Injection</vt:lpstr>
      <vt:lpstr>Design Pattern: Dependency Injection</vt:lpstr>
      <vt:lpstr>Example Design Pattern: Without Dependency Injection</vt:lpstr>
      <vt:lpstr>Example Design Pattern: With Dependency Injection</vt:lpstr>
      <vt:lpstr>RL Implementation:  Service Locator with DI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Anställningsintervju Forskarassistent i Medicinteknik  Josef Hallberg</dc:title>
  <dc:creator>Ägaren</dc:creator>
  <cp:lastModifiedBy>Josef Hallberg</cp:lastModifiedBy>
  <cp:revision>202</cp:revision>
  <cp:lastPrinted>2015-09-04T09:16:58Z</cp:lastPrinted>
  <dcterms:created xsi:type="dcterms:W3CDTF">2010-08-24T12:22:52Z</dcterms:created>
  <dcterms:modified xsi:type="dcterms:W3CDTF">2018-09-21T07:04:53Z</dcterms:modified>
</cp:coreProperties>
</file>